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268" r:id="rId2"/>
    <p:sldId id="269" r:id="rId3"/>
    <p:sldId id="426" r:id="rId4"/>
    <p:sldId id="427" r:id="rId5"/>
    <p:sldId id="380" r:id="rId6"/>
    <p:sldId id="322" r:id="rId7"/>
    <p:sldId id="402" r:id="rId8"/>
    <p:sldId id="356" r:id="rId9"/>
    <p:sldId id="409" r:id="rId10"/>
    <p:sldId id="270" r:id="rId11"/>
    <p:sldId id="418" r:id="rId12"/>
    <p:sldId id="277" r:id="rId13"/>
    <p:sldId id="410" r:id="rId14"/>
    <p:sldId id="411" r:id="rId15"/>
    <p:sldId id="279" r:id="rId16"/>
    <p:sldId id="318" r:id="rId17"/>
    <p:sldId id="314" r:id="rId18"/>
    <p:sldId id="315" r:id="rId19"/>
    <p:sldId id="317" r:id="rId20"/>
    <p:sldId id="282" r:id="rId21"/>
    <p:sldId id="407" r:id="rId22"/>
    <p:sldId id="412" r:id="rId23"/>
    <p:sldId id="383" r:id="rId24"/>
    <p:sldId id="394" r:id="rId25"/>
    <p:sldId id="396" r:id="rId26"/>
    <p:sldId id="384" r:id="rId27"/>
    <p:sldId id="330" r:id="rId28"/>
    <p:sldId id="331" r:id="rId29"/>
    <p:sldId id="413" r:id="rId30"/>
    <p:sldId id="358" r:id="rId31"/>
    <p:sldId id="414" r:id="rId32"/>
    <p:sldId id="417" r:id="rId33"/>
    <p:sldId id="416" r:id="rId34"/>
    <p:sldId id="415" r:id="rId35"/>
    <p:sldId id="359" r:id="rId36"/>
    <p:sldId id="337" r:id="rId37"/>
    <p:sldId id="424" r:id="rId38"/>
    <p:sldId id="340" r:id="rId39"/>
    <p:sldId id="341" r:id="rId40"/>
    <p:sldId id="342" r:id="rId41"/>
    <p:sldId id="344" r:id="rId42"/>
    <p:sldId id="362" r:id="rId43"/>
    <p:sldId id="370" r:id="rId44"/>
    <p:sldId id="366" r:id="rId45"/>
    <p:sldId id="367" r:id="rId46"/>
    <p:sldId id="364" r:id="rId47"/>
    <p:sldId id="423" r:id="rId48"/>
    <p:sldId id="369" r:id="rId49"/>
    <p:sldId id="345" r:id="rId50"/>
    <p:sldId id="352" r:id="rId51"/>
    <p:sldId id="353" r:id="rId52"/>
    <p:sldId id="376" r:id="rId53"/>
    <p:sldId id="373" r:id="rId54"/>
    <p:sldId id="377" r:id="rId55"/>
    <p:sldId id="425" r:id="rId56"/>
    <p:sldId id="272" r:id="rId57"/>
  </p:sldIdLst>
  <p:sldSz cx="9144000" cy="6858000" type="screen4x3"/>
  <p:notesSz cx="6858000" cy="99790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9900CC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9900CC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9900CC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9900CC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9900CC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000" kern="1200">
        <a:solidFill>
          <a:srgbClr val="9900CC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000" kern="1200">
        <a:solidFill>
          <a:srgbClr val="9900CC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000" kern="1200">
        <a:solidFill>
          <a:srgbClr val="9900CC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000" kern="1200">
        <a:solidFill>
          <a:srgbClr val="9900CC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6FF"/>
    <a:srgbClr val="0072C0"/>
    <a:srgbClr val="0082DA"/>
    <a:srgbClr val="0099FF"/>
    <a:srgbClr val="3399FF"/>
    <a:srgbClr val="00CCFF"/>
    <a:srgbClr val="0066FF"/>
    <a:srgbClr val="33CCFF"/>
    <a:srgbClr val="9900CC"/>
    <a:srgbClr val="E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87544" autoAdjust="0"/>
  </p:normalViewPr>
  <p:slideViewPr>
    <p:cSldViewPr>
      <p:cViewPr varScale="1">
        <p:scale>
          <a:sx n="82" d="100"/>
          <a:sy n="82" d="100"/>
        </p:scale>
        <p:origin x="84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5.xml"/><Relationship Id="rId1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1727" cy="4987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38" tIns="46170" rIns="92338" bIns="4617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73" y="1"/>
            <a:ext cx="2971727" cy="4987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38" tIns="46170" rIns="92338" bIns="461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80309"/>
            <a:ext cx="2971727" cy="4987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38" tIns="46170" rIns="92338" bIns="4617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73" y="9480309"/>
            <a:ext cx="2971727" cy="4987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38" tIns="46170" rIns="92338" bIns="461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8B48A0-5BE4-4950-8A6A-3F474CFFF3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4567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1727" cy="4987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38" tIns="46170" rIns="92338" bIns="4617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73" y="1"/>
            <a:ext cx="2971727" cy="4987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38" tIns="46170" rIns="92338" bIns="461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49300"/>
            <a:ext cx="4986338" cy="374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450" y="4740154"/>
            <a:ext cx="5031101" cy="44907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38" tIns="46170" rIns="92338" bIns="46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80309"/>
            <a:ext cx="2971727" cy="4987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38" tIns="46170" rIns="92338" bIns="4617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73" y="9480309"/>
            <a:ext cx="2971727" cy="4987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38" tIns="46170" rIns="92338" bIns="461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26ABD58-B524-4C54-A44D-68B27C4D29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9863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0871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2812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7853" indent="-287636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50544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10761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70979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31196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91414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51631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1849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0BEF2A5-74D7-4365-A6F1-6DE084F20BBF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zh-TW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08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1987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9588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1888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3272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6725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6864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265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351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0435">
              <a:defRPr/>
            </a:pPr>
            <a:endParaRPr lang="zh-HK" altLang="en-US" dirty="0" smtClean="0"/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7853" indent="-287636">
              <a:defRPr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50544" indent="-230109">
              <a:defRPr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10761" indent="-230109">
              <a:defRPr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70979" indent="-230109">
              <a:defRPr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FD341F-3544-439D-9E4C-CF7D8EC8C1A3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77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7853" indent="-287636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50544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10761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70979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31196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91414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51631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1849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81792D2-0A07-47D8-92D3-EA233724F8AD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zh-TW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96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3187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3825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6082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7853" indent="-287636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50544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10761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70979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31196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91414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51631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1849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700EF44-54AE-473A-91D6-00A08E2C4FE2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zh-TW" smtClean="0">
              <a:latin typeface="Tahoma" panose="020B0604030504040204" pitchFamily="34" charset="0"/>
            </a:endParaRPr>
          </a:p>
        </p:txBody>
      </p:sp>
      <p:sp>
        <p:nvSpPr>
          <p:cNvPr id="2" name="備忘稿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56897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9528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6742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7617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68697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043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23894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44622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435">
              <a:defRPr/>
            </a:pPr>
            <a:endParaRPr lang="en-GB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15118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435">
              <a:defRPr/>
            </a:pP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99441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2156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91848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1053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83362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7853" indent="-287636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50544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10761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70979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31196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91414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51631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1849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017D671-9785-4117-9441-93F5B35F43D9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altLang="zh-TW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623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7853" indent="-287636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50544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10761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70979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31196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91414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51631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1849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53E1B57-8646-4E7B-AB50-6C69F5E11F07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altLang="zh-TW" smtClean="0">
              <a:latin typeface="Tahoma" panose="020B0604030504040204" pitchFamily="34" charset="0"/>
            </a:endParaRPr>
          </a:p>
        </p:txBody>
      </p:sp>
      <p:sp>
        <p:nvSpPr>
          <p:cNvPr id="2" name="備忘稿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300268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7853" indent="-287636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50544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10761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70979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31196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91414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51631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1849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CD1F297-980E-4C45-AFBD-DBC264BA385B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US" altLang="zh-TW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7853" indent="-287636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50544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10761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70979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31196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91414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51631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1849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817D860-546C-43FD-9F5E-534B06CADE74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zh-TW" smtClean="0">
              <a:latin typeface="Tahoma" panose="020B0604030504040204" pitchFamily="34" charset="0"/>
            </a:endParaRPr>
          </a:p>
        </p:txBody>
      </p:sp>
      <p:sp>
        <p:nvSpPr>
          <p:cNvPr id="2" name="備忘稿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4346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7853" indent="-287636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50544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10761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70979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31196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91414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51631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1849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08DE7CB-1785-4DD1-ACF0-AC8C8A46685F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zh-TW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079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7853" indent="-287636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50544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10761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70979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31196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91414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51631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1849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E090404-6DA6-45FD-887C-63E836B26BA2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zh-TW" smtClean="0">
              <a:latin typeface="Tahoma" panose="020B0604030504040204" pitchFamily="34" charset="0"/>
            </a:endParaRPr>
          </a:p>
        </p:txBody>
      </p:sp>
      <p:sp>
        <p:nvSpPr>
          <p:cNvPr id="2" name="備忘稿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4528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7853" indent="-287636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50544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10761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70979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31196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91414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51631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1849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E32CD11-E870-41AB-B550-8ADB461BE63A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US" altLang="zh-TW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087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7853" indent="-287636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50544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10761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70979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31196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91414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51631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1849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B328625-EE81-4865-A75A-A65BD527C286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n-US" altLang="zh-TW" smtClean="0">
              <a:latin typeface="Tahoma" panose="020B0604030504040204" pitchFamily="34" charset="0"/>
            </a:endParaRPr>
          </a:p>
        </p:txBody>
      </p:sp>
      <p:sp>
        <p:nvSpPr>
          <p:cNvPr id="2" name="備忘稿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062599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7853" indent="-287636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50544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10761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70979" indent="-23010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31196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91414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51631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1849" indent="-2301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3E8E0BF-5BDB-471D-8E8A-0177951F45BF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n-US" altLang="zh-TW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482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3999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24066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>
              <a:solidFill>
                <a:srgbClr val="3366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2013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7716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900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851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5744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ABD58-B524-4C54-A44D-68B27C4D2969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623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1" lang="zh-HK" altLang="zh-HK" sz="2400" smtClean="0">
              <a:solidFill>
                <a:schemeClr val="tx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1" lang="zh-HK" altLang="zh-HK" sz="2400" smtClean="0">
              <a:solidFill>
                <a:schemeClr val="tx1"/>
              </a:solidFill>
            </a:endParaRPr>
          </a:p>
        </p:txBody>
      </p:sp>
      <p:grpSp>
        <p:nvGrpSpPr>
          <p:cNvPr id="7" name="Group 15"/>
          <p:cNvGrpSpPr>
            <a:grpSpLocks/>
          </p:cNvGrpSpPr>
          <p:nvPr userDrawn="1"/>
        </p:nvGrpSpPr>
        <p:grpSpPr bwMode="auto">
          <a:xfrm>
            <a:off x="1223963" y="1339850"/>
            <a:ext cx="6697662" cy="4179888"/>
            <a:chOff x="0" y="2633"/>
            <a:chExt cx="4219" cy="2633"/>
          </a:xfrm>
        </p:grpSpPr>
        <p:sp>
          <p:nvSpPr>
            <p:cNvPr id="8" name="Rectangle 12"/>
            <p:cNvSpPr>
              <a:spLocks noChangeArrowheads="1"/>
            </p:cNvSpPr>
            <p:nvPr userDrawn="1"/>
          </p:nvSpPr>
          <p:spPr bwMode="gray">
            <a:xfrm>
              <a:off x="0" y="2633"/>
              <a:ext cx="4219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9900CC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sz="2000">
                  <a:solidFill>
                    <a:srgbClr val="9900CC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sz="2000">
                  <a:solidFill>
                    <a:srgbClr val="9900CC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sz="2000">
                  <a:solidFill>
                    <a:srgbClr val="9900CC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sz="2000">
                  <a:solidFill>
                    <a:srgbClr val="9900CC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Char char="n"/>
                <a:defRPr sz="2000">
                  <a:solidFill>
                    <a:srgbClr val="9900CC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Char char="n"/>
                <a:defRPr sz="2000">
                  <a:solidFill>
                    <a:srgbClr val="9900CC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Char char="n"/>
                <a:defRPr sz="2000">
                  <a:solidFill>
                    <a:srgbClr val="9900CC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Char char="n"/>
                <a:defRPr sz="2000">
                  <a:solidFill>
                    <a:srgbClr val="9900CC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/>
              </a:pPr>
              <a:endParaRPr lang="zh-HK" altLang="en-US" smtClean="0"/>
            </a:p>
          </p:txBody>
        </p:sp>
        <p:sp>
          <p:nvSpPr>
            <p:cNvPr id="9" name="Rectangle 13"/>
            <p:cNvSpPr>
              <a:spLocks noChangeArrowheads="1"/>
            </p:cNvSpPr>
            <p:nvPr userDrawn="1"/>
          </p:nvSpPr>
          <p:spPr bwMode="gray">
            <a:xfrm>
              <a:off x="0" y="2633"/>
              <a:ext cx="4219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rgbClr val="9900CC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sz="2000">
                  <a:solidFill>
                    <a:srgbClr val="9900CC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sz="2000">
                  <a:solidFill>
                    <a:srgbClr val="9900CC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sz="2000">
                  <a:solidFill>
                    <a:srgbClr val="9900CC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sz="2000">
                  <a:solidFill>
                    <a:srgbClr val="9900CC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Char char="n"/>
                <a:defRPr sz="2000">
                  <a:solidFill>
                    <a:srgbClr val="9900CC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Char char="n"/>
                <a:defRPr sz="2000">
                  <a:solidFill>
                    <a:srgbClr val="9900CC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Char char="n"/>
                <a:defRPr sz="2000">
                  <a:solidFill>
                    <a:srgbClr val="9900CC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Char char="n"/>
                <a:defRPr sz="2000">
                  <a:solidFill>
                    <a:srgbClr val="9900CC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zh-TW" sz="900" b="1" smtClean="0">
                  <a:solidFill>
                    <a:srgbClr val="003333"/>
                  </a:solidFill>
                  <a:latin typeface="Arial" charset="0"/>
                </a:rPr>
                <a:t>  </a:t>
              </a:r>
              <a:r>
                <a:rPr kumimoji="1" lang="en-US" altLang="zh-TW" sz="9300" b="1" smtClean="0">
                  <a:solidFill>
                    <a:srgbClr val="003333"/>
                  </a:solidFill>
                  <a:latin typeface="Arial" charset="0"/>
                </a:rPr>
                <a:t> </a:t>
              </a:r>
              <a:r>
                <a:rPr kumimoji="1" lang="en-US" altLang="zh-TW" sz="900" b="1" smtClean="0">
                  <a:solidFill>
                    <a:srgbClr val="003333"/>
                  </a:solidFill>
                  <a:latin typeface="Arial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10" name="Picture 16" descr="WebSAMS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685800"/>
            <a:ext cx="10175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9"/>
          <p:cNvGraphicFramePr>
            <a:graphicFrameLocks noChangeAspect="1"/>
          </p:cNvGraphicFramePr>
          <p:nvPr userDrawn="1"/>
        </p:nvGraphicFramePr>
        <p:xfrm>
          <a:off x="6629400" y="762000"/>
          <a:ext cx="17811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2" name="Photo Editor 影像" r:id="rId4" imgW="1781424" imgH="885949" progId="MSPhotoEd.3">
                  <p:embed/>
                </p:oleObj>
              </mc:Choice>
              <mc:Fallback>
                <p:oleObj name="Photo Editor 影像" r:id="rId4" imgW="1781424" imgH="885949" progId="MSPhotoEd.3">
                  <p:embed/>
                  <p:pic>
                    <p:nvPicPr>
                      <p:cNvPr id="205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762000"/>
                        <a:ext cx="17811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83B937F-749B-4CD0-B605-C3C36F524C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6055222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Enrolment Survey - </a:t>
            </a:r>
            <a:fld id="{5E5BBCB1-AA5E-463A-ACB5-6BE5785F8C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387655"/>
      </p:ext>
    </p:extLst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29438" y="254000"/>
            <a:ext cx="200025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84835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Enrolment Survey - </a:t>
            </a:r>
            <a:fld id="{EE66E382-262D-44F6-AFCD-47ED3A79DE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1350255"/>
      </p:ext>
    </p:extLst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28688" y="1473200"/>
            <a:ext cx="3802062" cy="46085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473200"/>
            <a:ext cx="3803650" cy="46085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Enrolment Survey - </a:t>
            </a:r>
            <a:fld id="{62E83ACF-EF19-4FAC-8ADF-5DB1C66088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9339168"/>
      </p:ext>
    </p:extLst>
  </p:cSld>
  <p:clrMapOvr>
    <a:masterClrMapping/>
  </p:clrMapOvr>
  <p:transition spd="med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28688" y="1473200"/>
            <a:ext cx="3802062" cy="46085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83150" y="1473200"/>
            <a:ext cx="3803650" cy="22272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883150" y="3852863"/>
            <a:ext cx="3803650" cy="2228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Enrolment Survey - </a:t>
            </a:r>
            <a:fld id="{38A2D5D3-5883-4BB8-A1F1-9A6ACA4735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0516729"/>
      </p:ext>
    </p:extLst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Enrolment Survey - </a:t>
            </a:r>
            <a:fld id="{48313A91-6A93-44B6-B085-619BAB6FF6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7805977"/>
      </p:ext>
    </p:extLst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Enrolment Survey - </a:t>
            </a:r>
            <a:fld id="{564E36B9-5CA5-48A5-A27B-14F8625C5D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2155629"/>
      </p:ext>
    </p:extLst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473200"/>
            <a:ext cx="3802062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473200"/>
            <a:ext cx="380365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Enrolment Survey - </a:t>
            </a:r>
            <a:fld id="{2BEF901E-B263-473F-8FBF-A26FC3AB59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3452114"/>
      </p:ext>
    </p:extLst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Enrolment Survey - </a:t>
            </a:r>
            <a:fld id="{AF405C76-0101-4E4F-908B-0A2986F7B8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2101883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Enrolment Survey - </a:t>
            </a:r>
            <a:fld id="{E697A55C-B6C9-49F2-A531-06B24C68C0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559015"/>
      </p:ext>
    </p:extLst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Enrolment Survey - </a:t>
            </a:r>
            <a:fld id="{6826BFCC-F761-4455-BFF4-0ECF968D5C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4303375"/>
      </p:ext>
    </p:extLst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Enrolment Survey - </a:t>
            </a:r>
            <a:fld id="{DD7FDCA4-72D1-461A-9B84-C856E607B8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9678925"/>
      </p:ext>
    </p:extLst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Enrolment Survey - </a:t>
            </a:r>
            <a:fld id="{58B87F5C-5EB9-4308-9292-F5C108D87B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1864268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1" lang="zh-HK" altLang="zh-HK" sz="2400" smtClean="0">
              <a:solidFill>
                <a:schemeClr val="tx1"/>
              </a:solidFill>
            </a:endParaRPr>
          </a:p>
        </p:txBody>
      </p:sp>
      <p:sp>
        <p:nvSpPr>
          <p:cNvPr id="1027" name="Rectangle 1027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1" lang="zh-HK" altLang="zh-HK" sz="2400" smtClean="0">
              <a:solidFill>
                <a:schemeClr val="tx1"/>
              </a:solidFill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473200"/>
            <a:ext cx="7758112" cy="4608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8688" y="6273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10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7088" y="6273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1032" name="Picture 1033" descr="SAMS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034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1" lang="zh-HK" altLang="zh-HK" sz="2400" smtClean="0">
              <a:solidFill>
                <a:schemeClr val="tx1"/>
              </a:solidFill>
            </a:endParaRPr>
          </a:p>
        </p:txBody>
      </p:sp>
      <p:sp>
        <p:nvSpPr>
          <p:cNvPr id="1034" name="Rectangle 1035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1" lang="zh-HK" altLang="zh-HK" sz="2400" smtClean="0">
              <a:solidFill>
                <a:schemeClr val="tx1"/>
              </a:solidFill>
            </a:endParaRPr>
          </a:p>
        </p:txBody>
      </p:sp>
      <p:sp>
        <p:nvSpPr>
          <p:cNvPr id="1035" name="Rectangle 1036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1" lang="zh-HK" altLang="zh-HK" sz="2400" smtClean="0">
              <a:solidFill>
                <a:schemeClr val="tx1"/>
              </a:solidFill>
            </a:endParaRPr>
          </a:p>
        </p:txBody>
      </p:sp>
      <p:sp>
        <p:nvSpPr>
          <p:cNvPr id="1036" name="Rectangle 1037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1" lang="zh-HK" altLang="zh-HK" sz="2400" smtClean="0">
              <a:solidFill>
                <a:schemeClr val="tx1"/>
              </a:solidFill>
            </a:endParaRPr>
          </a:p>
        </p:txBody>
      </p:sp>
      <p:pic>
        <p:nvPicPr>
          <p:cNvPr id="1037" name="Picture 1038" descr="wor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10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73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669900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Enrolment Survey - </a:t>
            </a:r>
            <a:fld id="{B04C7459-F996-4212-953F-AA7708980A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</p:sldLayoutIdLst>
  <p:transition spd="med">
    <p:push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400">
          <a:solidFill>
            <a:srgbClr val="660066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Font typeface="Wingdings" panose="05000000000000000000" pitchFamily="2" charset="2"/>
        <a:buChar char="n"/>
        <a:defRPr sz="2000">
          <a:solidFill>
            <a:srgbClr val="9900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400">
          <a:solidFill>
            <a:srgbClr val="6600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6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cdr.websams.edb.gov.hk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331913" y="2438400"/>
            <a:ext cx="5943600" cy="1143000"/>
          </a:xfrm>
        </p:spPr>
        <p:txBody>
          <a:bodyPr/>
          <a:lstStyle/>
          <a:p>
            <a:pPr algn="l" eaLnBrk="1" hangingPunct="1"/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如何使用「網上校管系統」</a:t>
            </a:r>
            <a:b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遞交「收生實況調查」</a:t>
            </a:r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gray">
          <a:xfrm>
            <a:off x="533400" y="5486400"/>
            <a:ext cx="203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TW" altLang="en-US" sz="1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TW" altLang="en-US" sz="1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系統及資訊管理組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sz="1800" dirty="0" smtClean="0">
                <a:solidFill>
                  <a:srgbClr val="9900C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2023</a:t>
            </a:r>
            <a:r>
              <a:rPr kumimoji="1" lang="zh-TW" altLang="en-GB" sz="1800" dirty="0" smtClean="0">
                <a:solidFill>
                  <a:srgbClr val="9900C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  <a:r>
              <a:rPr kumimoji="1" lang="en-US" altLang="zh-TW" sz="1800" dirty="0">
                <a:solidFill>
                  <a:srgbClr val="9900C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9</a:t>
            </a:r>
            <a:r>
              <a:rPr kumimoji="1" lang="zh-TW" altLang="en-GB" sz="1800" dirty="0" smtClean="0">
                <a:solidFill>
                  <a:srgbClr val="9900C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endParaRPr kumimoji="1" lang="zh-TW" altLang="en-US" sz="1800" dirty="0">
              <a:solidFill>
                <a:srgbClr val="9900CC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1652587"/>
            <a:ext cx="8648700" cy="3552825"/>
          </a:xfrm>
          <a:prstGeom prst="rect">
            <a:avLst/>
          </a:prstGeom>
        </p:spPr>
      </p:pic>
      <p:sp>
        <p:nvSpPr>
          <p:cNvPr id="1638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4283C732-28A6-4B68-9F1E-BE224C0B137D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387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2.3 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更新</a:t>
            </a:r>
            <a:r>
              <a:rPr lang="en-US" altLang="zh-TW" dirty="0" smtClean="0">
                <a:effectLst/>
                <a:ea typeface="標楷體" panose="03000509000000000000" pitchFamily="65" charset="-120"/>
              </a:rPr>
              <a:t>2022/23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年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的在學紀錄 </a:t>
            </a:r>
            <a:r>
              <a:rPr lang="en-US" altLang="zh-TW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升級</a:t>
            </a:r>
            <a:r>
              <a:rPr lang="en-US" altLang="zh-TW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31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6596063" cy="6477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2800" kern="1200" dirty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在「學生成績」模組</a:t>
            </a:r>
            <a:r>
              <a:rPr lang="zh-TW" altLang="en-US" sz="2800" kern="1200" dirty="0" smtClean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輸入學生</a:t>
            </a:r>
            <a:r>
              <a:rPr lang="zh-TW" altLang="en-US" sz="2800" kern="1200" dirty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的升級狀況</a:t>
            </a:r>
            <a:r>
              <a:rPr lang="zh-TW" altLang="en-US" sz="2800" kern="12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7650" y="4509120"/>
            <a:ext cx="723950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2.3 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更新</a:t>
            </a:r>
            <a:r>
              <a:rPr lang="en-US" altLang="zh-TW" dirty="0" smtClean="0">
                <a:effectLst/>
                <a:ea typeface="標楷體" panose="03000509000000000000" pitchFamily="65" charset="-120"/>
              </a:rPr>
              <a:t>2022/23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年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的在學紀錄 </a:t>
            </a:r>
            <a:r>
              <a:rPr lang="en-US" altLang="zh-TW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升級</a:t>
            </a:r>
            <a:r>
              <a:rPr lang="en-US" altLang="zh-TW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31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7569200" cy="6477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2800" kern="1200" dirty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在「學生成績」模組</a:t>
            </a:r>
            <a:r>
              <a:rPr lang="zh-TW" altLang="en-US" sz="2800" kern="1200" dirty="0" smtClean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輸入個別學生</a:t>
            </a:r>
            <a:r>
              <a:rPr lang="zh-TW" altLang="en-US" sz="2800" kern="1200" dirty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800" kern="1200" dirty="0" smtClean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升級現況</a:t>
            </a:r>
            <a:r>
              <a:rPr lang="zh-TW" altLang="en-US" sz="2800" kern="1200" dirty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1741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dirty="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64753F2E-44EE-4EAB-9270-DEA91A9AE1E2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zh-TW" sz="1000" dirty="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1901850"/>
            <a:ext cx="5619750" cy="4810125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76CBAE23-DFFB-4D22-95FC-5AFE886CCEA9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436" name="Rectangle 11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596187" cy="762000"/>
          </a:xfrm>
        </p:spPr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2.4</a:t>
            </a:r>
            <a:r>
              <a:rPr lang="en-US" altLang="zh-TW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傳送</a:t>
            </a:r>
            <a:r>
              <a:rPr lang="en-US" altLang="zh-TW" dirty="0" smtClean="0">
                <a:solidFill>
                  <a:srgbClr val="FF0000"/>
                </a:solidFill>
                <a:effectLst/>
                <a:ea typeface="標楷體" panose="03000509000000000000" pitchFamily="65" charset="-120"/>
              </a:rPr>
              <a:t>2022/23</a:t>
            </a:r>
            <a:r>
              <a:rPr lang="zh-TW" altLang="en-US" dirty="0" smtClean="0">
                <a:solidFill>
                  <a:schemeClr val="hlink"/>
                </a:solidFill>
                <a:effectLst/>
                <a:ea typeface="標楷體" panose="03000509000000000000" pitchFamily="65" charset="-120"/>
              </a:rPr>
              <a:t>年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的表格</a:t>
            </a:r>
            <a:r>
              <a:rPr lang="en-US" altLang="zh-TW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A/As/B/C/D/Ds</a:t>
            </a:r>
          </a:p>
        </p:txBody>
      </p:sp>
      <p:sp>
        <p:nvSpPr>
          <p:cNvPr id="18437" name="Rectangle 20"/>
          <p:cNvSpPr>
            <a:spLocks noChangeArrowheads="1"/>
          </p:cNvSpPr>
          <p:nvPr/>
        </p:nvSpPr>
        <p:spPr bwMode="auto">
          <a:xfrm>
            <a:off x="323528" y="1239427"/>
            <a:ext cx="799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800" dirty="0">
                <a:solidFill>
                  <a:srgbClr val="9900CC"/>
                </a:solidFill>
                <a:latin typeface="+mn-lt"/>
                <a:ea typeface="標楷體" panose="03000509000000000000" pitchFamily="65" charset="-120"/>
              </a:rPr>
              <a:t>傳送</a:t>
            </a:r>
            <a:r>
              <a:rPr lang="en-US" altLang="zh-TW" sz="2800" dirty="0" smtClean="0">
                <a:solidFill>
                  <a:srgbClr val="9900CC"/>
                </a:solidFill>
                <a:latin typeface="+mn-lt"/>
                <a:ea typeface="標楷體" panose="03000509000000000000" pitchFamily="65" charset="-120"/>
              </a:rPr>
              <a:t>2022/23</a:t>
            </a:r>
            <a:r>
              <a:rPr lang="zh-TW" altLang="en-US" sz="2800" dirty="0" smtClean="0">
                <a:solidFill>
                  <a:srgbClr val="9900CC"/>
                </a:solidFill>
                <a:latin typeface="+mn-lt"/>
                <a:ea typeface="標楷體" panose="03000509000000000000" pitchFamily="65" charset="-120"/>
              </a:rPr>
              <a:t>年</a:t>
            </a:r>
            <a:r>
              <a:rPr lang="zh-TW" altLang="en-US" sz="2800" dirty="0">
                <a:solidFill>
                  <a:srgbClr val="9900CC"/>
                </a:solidFill>
                <a:latin typeface="+mn-lt"/>
                <a:ea typeface="標楷體" panose="03000509000000000000" pitchFamily="65" charset="-120"/>
              </a:rPr>
              <a:t>的</a:t>
            </a:r>
            <a:r>
              <a:rPr lang="zh-TW" altLang="en-US" sz="2800" dirty="0" smtClean="0">
                <a:solidFill>
                  <a:srgbClr val="9900CC"/>
                </a:solidFill>
                <a:latin typeface="+mn-lt"/>
                <a:ea typeface="標楷體" panose="03000509000000000000" pitchFamily="65" charset="-120"/>
              </a:rPr>
              <a:t>表格</a:t>
            </a:r>
            <a:r>
              <a:rPr lang="en-US" altLang="zh-TW" sz="2800" dirty="0" smtClean="0">
                <a:solidFill>
                  <a:srgbClr val="9900CC"/>
                </a:solidFill>
                <a:latin typeface="+mn-lt"/>
                <a:ea typeface="標楷體" panose="03000509000000000000" pitchFamily="65" charset="-120"/>
              </a:rPr>
              <a:t>A/As/B/C/D/Ds</a:t>
            </a:r>
            <a:r>
              <a:rPr lang="zh-TW" altLang="en-US" sz="2800" dirty="0">
                <a:solidFill>
                  <a:srgbClr val="9900CC"/>
                </a:solidFill>
                <a:latin typeface="+mn-lt"/>
                <a:ea typeface="標楷體" panose="03000509000000000000" pitchFamily="65" charset="-120"/>
              </a:rPr>
              <a:t>（如有</a:t>
            </a:r>
            <a:r>
              <a:rPr lang="zh-TW" altLang="en-US" sz="2800" dirty="0" smtClean="0">
                <a:solidFill>
                  <a:srgbClr val="9900CC"/>
                </a:solidFill>
                <a:latin typeface="+mn-lt"/>
                <a:ea typeface="標楷體" panose="03000509000000000000" pitchFamily="65" charset="-120"/>
              </a:rPr>
              <a:t>）</a:t>
            </a:r>
            <a:r>
              <a:rPr lang="zh-TW" altLang="en-US" sz="2800" dirty="0">
                <a:solidFill>
                  <a:srgbClr val="9900CC"/>
                </a:solidFill>
                <a:latin typeface="+mn-lt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8011420" cy="46085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2483768" y="3789040"/>
            <a:ext cx="3024336" cy="237626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zh-HK" alt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91D93DA0-D89D-466A-87B6-0288CF8D48DD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46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3.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預備新學年的學生資料</a:t>
            </a:r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534988" y="1557338"/>
            <a:ext cx="79200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80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學生資料預設</a:t>
            </a:r>
          </a:p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TW" altLang="en-US" sz="280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80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新生註冊</a:t>
            </a:r>
          </a:p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TW" altLang="en-US" sz="280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80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舊生註冊</a:t>
            </a:r>
          </a:p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TW" altLang="en-US" sz="280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285BA9F0-58B3-4884-9BB7-AF226616C550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ffectLst/>
                <a:ea typeface="標楷體" panose="03000509000000000000" pitchFamily="65" charset="-120"/>
              </a:rPr>
              <a:t>3.1</a:t>
            </a:r>
            <a:r>
              <a:rPr lang="en-US" altLang="zh-TW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設定學生註冊預設值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95536" y="1268760"/>
            <a:ext cx="4492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只適用於並未註冊的學生。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19" y="1797224"/>
            <a:ext cx="8621769" cy="441449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CF9767E2-0D24-4DE0-A32F-1EE744892C99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69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ffectLst/>
                <a:ea typeface="標楷體" panose="03000509000000000000" pitchFamily="65" charset="-120"/>
              </a:rPr>
              <a:t>3.2 </a:t>
            </a:r>
            <a:r>
              <a:rPr lang="zh-TW" altLang="en-US" dirty="0">
                <a:effectLst/>
                <a:ea typeface="標楷體" panose="03000509000000000000" pitchFamily="65" charset="-120"/>
              </a:rPr>
              <a:t>新生註冊 </a:t>
            </a:r>
            <a:r>
              <a:rPr lang="en-US" altLang="zh-TW" dirty="0">
                <a:effectLst/>
                <a:ea typeface="標楷體" panose="03000509000000000000" pitchFamily="65" charset="-120"/>
              </a:rPr>
              <a:t>(</a:t>
            </a:r>
            <a:r>
              <a:rPr lang="zh-TW" altLang="en-US" dirty="0">
                <a:effectLst/>
                <a:ea typeface="標楷體" panose="03000509000000000000" pitchFamily="65" charset="-120"/>
              </a:rPr>
              <a:t>個別註冊</a:t>
            </a:r>
            <a:r>
              <a:rPr lang="en-US" altLang="zh-TW" dirty="0">
                <a:effectLst/>
                <a:ea typeface="標楷體" panose="03000509000000000000" pitchFamily="65" charset="-120"/>
              </a:rPr>
              <a:t>)</a:t>
            </a:r>
            <a:endParaRPr lang="zh-TW" altLang="en-US" dirty="0">
              <a:effectLst/>
              <a:ea typeface="標楷體" panose="03000509000000000000" pitchFamily="65" charset="-120"/>
            </a:endParaRPr>
          </a:p>
        </p:txBody>
      </p:sp>
      <p:sp>
        <p:nvSpPr>
          <p:cNvPr id="716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17708" y="1258491"/>
            <a:ext cx="8077398" cy="100845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800" kern="1200" dirty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包括：整批註冊、個別註冊、註冊檔案上載。</a:t>
            </a:r>
            <a:endParaRPr lang="zh-TW" altLang="en-GB" sz="2800" kern="1200" dirty="0">
              <a:solidFill>
                <a:srgbClr val="9900CC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3" name="Rectangle 38"/>
          <p:cNvSpPr>
            <a:spLocks noChangeArrowheads="1"/>
          </p:cNvSpPr>
          <p:nvPr/>
        </p:nvSpPr>
        <p:spPr bwMode="auto">
          <a:xfrm>
            <a:off x="684213" y="2852738"/>
            <a:ext cx="7991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534" name="Rectangle 40"/>
          <p:cNvSpPr>
            <a:spLocks noChangeArrowheads="1"/>
          </p:cNvSpPr>
          <p:nvPr/>
        </p:nvSpPr>
        <p:spPr bwMode="auto">
          <a:xfrm>
            <a:off x="7451725" y="4581525"/>
            <a:ext cx="2889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535" name="Rectangle 42"/>
          <p:cNvSpPr>
            <a:spLocks noChangeArrowheads="1"/>
          </p:cNvSpPr>
          <p:nvPr/>
        </p:nvSpPr>
        <p:spPr bwMode="auto">
          <a:xfrm>
            <a:off x="7451725" y="4581525"/>
            <a:ext cx="36036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536" name="Rectangle 44"/>
          <p:cNvSpPr>
            <a:spLocks noChangeArrowheads="1"/>
          </p:cNvSpPr>
          <p:nvPr/>
        </p:nvSpPr>
        <p:spPr bwMode="auto">
          <a:xfrm>
            <a:off x="7667625" y="4581525"/>
            <a:ext cx="730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537" name="Rectangle 45"/>
          <p:cNvSpPr>
            <a:spLocks noChangeArrowheads="1"/>
          </p:cNvSpPr>
          <p:nvPr/>
        </p:nvSpPr>
        <p:spPr bwMode="auto">
          <a:xfrm>
            <a:off x="7883525" y="4797425"/>
            <a:ext cx="730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538" name="Rectangle 46"/>
          <p:cNvSpPr>
            <a:spLocks noChangeArrowheads="1"/>
          </p:cNvSpPr>
          <p:nvPr/>
        </p:nvSpPr>
        <p:spPr bwMode="auto">
          <a:xfrm>
            <a:off x="8099425" y="5013325"/>
            <a:ext cx="730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539" name="Rectangle 48"/>
          <p:cNvSpPr>
            <a:spLocks noChangeArrowheads="1"/>
          </p:cNvSpPr>
          <p:nvPr/>
        </p:nvSpPr>
        <p:spPr bwMode="auto">
          <a:xfrm>
            <a:off x="7451725" y="4581525"/>
            <a:ext cx="4333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540" name="Rectangle 49"/>
          <p:cNvSpPr>
            <a:spLocks noChangeArrowheads="1"/>
          </p:cNvSpPr>
          <p:nvPr/>
        </p:nvSpPr>
        <p:spPr bwMode="auto">
          <a:xfrm>
            <a:off x="7667625" y="4797425"/>
            <a:ext cx="4333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541" name="Rectangle 51"/>
          <p:cNvSpPr>
            <a:spLocks noChangeArrowheads="1"/>
          </p:cNvSpPr>
          <p:nvPr/>
        </p:nvSpPr>
        <p:spPr bwMode="auto">
          <a:xfrm>
            <a:off x="539750" y="2708275"/>
            <a:ext cx="82804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542" name="Rectangle 52"/>
          <p:cNvSpPr>
            <a:spLocks noChangeArrowheads="1"/>
          </p:cNvSpPr>
          <p:nvPr/>
        </p:nvSpPr>
        <p:spPr bwMode="auto">
          <a:xfrm>
            <a:off x="468313" y="2852738"/>
            <a:ext cx="84248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96" y="1702991"/>
            <a:ext cx="8610600" cy="4619625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2393388"/>
            <a:ext cx="8362950" cy="3638550"/>
          </a:xfrm>
          <a:prstGeom prst="rect">
            <a:avLst/>
          </a:prstGeom>
        </p:spPr>
      </p:pic>
      <p:sp>
        <p:nvSpPr>
          <p:cNvPr id="2355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58000" y="61658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9930CF74-2101-41A4-BEB4-7CBFA5D1B721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556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ffectLst/>
                <a:ea typeface="標楷體" panose="03000509000000000000" pitchFamily="65" charset="-120"/>
              </a:rPr>
              <a:t>3.3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新生註冊（利用學位分配結果）</a:t>
            </a:r>
          </a:p>
        </p:txBody>
      </p:sp>
      <p:sp>
        <p:nvSpPr>
          <p:cNvPr id="20485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13888"/>
            <a:ext cx="8569325" cy="1079500"/>
          </a:xfrm>
        </p:spPr>
        <p:txBody>
          <a:bodyPr/>
          <a:lstStyle/>
          <a:p>
            <a:pPr marL="0" indent="0" algn="just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2800" kern="1200" dirty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包括：小一派位、中一派位、中四學位安排、在「聯遞系統」將往年的相關學位分配結果庫存或刪除。</a:t>
            </a:r>
          </a:p>
        </p:txBody>
      </p:sp>
      <p:sp>
        <p:nvSpPr>
          <p:cNvPr id="23559" name="矩形 1"/>
          <p:cNvSpPr>
            <a:spLocks noChangeArrowheads="1"/>
          </p:cNvSpPr>
          <p:nvPr/>
        </p:nvSpPr>
        <p:spPr bwMode="auto">
          <a:xfrm>
            <a:off x="7308850" y="4581525"/>
            <a:ext cx="12239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01419" y="4149080"/>
            <a:ext cx="454157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2101621"/>
            <a:ext cx="5740431" cy="4629379"/>
          </a:xfrm>
          <a:prstGeom prst="rect">
            <a:avLst/>
          </a:prstGeom>
        </p:spPr>
      </p:pic>
      <p:sp>
        <p:nvSpPr>
          <p:cNvPr id="24578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B062542E-4771-492C-9A23-5AC1566EB466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4580" name="Rectangle 10"/>
          <p:cNvSpPr>
            <a:spLocks noChangeArrowheads="1"/>
          </p:cNvSpPr>
          <p:nvPr/>
        </p:nvSpPr>
        <p:spPr bwMode="gray">
          <a:xfrm>
            <a:off x="827088" y="4098140"/>
            <a:ext cx="5740431" cy="1275076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4581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ffectLst/>
                <a:ea typeface="標楷體" panose="03000509000000000000" pitchFamily="65" charset="-120"/>
              </a:rPr>
              <a:t>3.3</a:t>
            </a:r>
            <a:r>
              <a:rPr lang="en-US" altLang="zh-TW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新生註冊（利用學位分配結果）</a:t>
            </a:r>
          </a:p>
        </p:txBody>
      </p:sp>
      <p:sp>
        <p:nvSpPr>
          <p:cNvPr id="21510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261670"/>
            <a:ext cx="7921625" cy="863600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2800" kern="1200" dirty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然後在「學位分配」模組「匯入」最新的學位分配結果。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zh-TW" sz="1800" dirty="0" smtClean="0">
              <a:effectLst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CB95A039-F9D8-4BA1-92D1-B359059F77C9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560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3.3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新生註冊（利用學位分配結果）</a:t>
            </a:r>
          </a:p>
        </p:txBody>
      </p:sp>
      <p:sp>
        <p:nvSpPr>
          <p:cNvPr id="22532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75838" y="1282240"/>
            <a:ext cx="7673975" cy="792162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2800" kern="1200" dirty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在「學生資料」模組為所匯入的學生註冊，並輸入所需數據。</a:t>
            </a:r>
          </a:p>
        </p:txBody>
      </p:sp>
      <p:sp>
        <p:nvSpPr>
          <p:cNvPr id="25605" name="Rectangle 28"/>
          <p:cNvSpPr>
            <a:spLocks noChangeArrowheads="1"/>
          </p:cNvSpPr>
          <p:nvPr/>
        </p:nvSpPr>
        <p:spPr bwMode="auto">
          <a:xfrm>
            <a:off x="220553" y="1944522"/>
            <a:ext cx="896461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0" y="4166727"/>
            <a:ext cx="7238999" cy="2152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71" y="2085072"/>
            <a:ext cx="4248472" cy="2095659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390775"/>
            <a:ext cx="6581775" cy="1476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739" y="3867150"/>
            <a:ext cx="5181600" cy="2990850"/>
          </a:xfrm>
          <a:prstGeom prst="rect">
            <a:avLst/>
          </a:prstGeom>
        </p:spPr>
      </p:pic>
      <p:sp>
        <p:nvSpPr>
          <p:cNvPr id="11982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ffectLst/>
                <a:ea typeface="標楷體" panose="03000509000000000000" pitchFamily="65" charset="-120"/>
              </a:rPr>
              <a:t>3.4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舊生註冊（於現學年離校）</a:t>
            </a:r>
          </a:p>
        </p:txBody>
      </p:sp>
      <p:sp>
        <p:nvSpPr>
          <p:cNvPr id="26629" name="Rectangle 40"/>
          <p:cNvSpPr>
            <a:spLocks noChangeArrowheads="1"/>
          </p:cNvSpPr>
          <p:nvPr/>
        </p:nvSpPr>
        <p:spPr bwMode="auto">
          <a:xfrm>
            <a:off x="323850" y="2205038"/>
            <a:ext cx="86407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6630" name="Rectangle 41"/>
          <p:cNvSpPr>
            <a:spLocks noChangeArrowheads="1"/>
          </p:cNvSpPr>
          <p:nvPr/>
        </p:nvSpPr>
        <p:spPr bwMode="auto">
          <a:xfrm>
            <a:off x="338138" y="2205038"/>
            <a:ext cx="86407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6631" name="Rectangle 45"/>
          <p:cNvSpPr>
            <a:spLocks noChangeArrowheads="1"/>
          </p:cNvSpPr>
          <p:nvPr/>
        </p:nvSpPr>
        <p:spPr bwMode="auto">
          <a:xfrm>
            <a:off x="250825" y="2205038"/>
            <a:ext cx="88931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6632" name="Rectangle 60"/>
          <p:cNvSpPr>
            <a:spLocks noChangeArrowheads="1"/>
          </p:cNvSpPr>
          <p:nvPr/>
        </p:nvSpPr>
        <p:spPr bwMode="auto">
          <a:xfrm>
            <a:off x="395288" y="1196975"/>
            <a:ext cx="84248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若未過渡至下學年，可在學生的「在學資料」頁按現學年的「首次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出席」</a:t>
            </a: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超連結，再將「狀況」由「離校」改為空白。</a:t>
            </a:r>
          </a:p>
        </p:txBody>
      </p:sp>
      <p:sp>
        <p:nvSpPr>
          <p:cNvPr id="26627" name="投影片編號版面配置區 7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dirty="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B2CDA0F2-76F4-477C-B18D-2FBEB3E99E22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zh-TW" sz="1000" dirty="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599892" y="5499467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1691680" y="3356992"/>
            <a:ext cx="1080120" cy="216024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6633" name="矩形 2"/>
          <p:cNvSpPr>
            <a:spLocks noChangeArrowheads="1"/>
          </p:cNvSpPr>
          <p:nvPr/>
        </p:nvSpPr>
        <p:spPr bwMode="auto">
          <a:xfrm>
            <a:off x="2987824" y="5589240"/>
            <a:ext cx="504056" cy="175736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1AB2A062-FDA8-46FC-ABF1-3E98397F23CB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147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內容綜覽</a:t>
            </a:r>
          </a:p>
        </p:txBody>
      </p:sp>
      <p:sp>
        <p:nvSpPr>
          <p:cNvPr id="6148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539750" y="1473200"/>
            <a:ext cx="8147050" cy="4608513"/>
          </a:xfrm>
        </p:spPr>
        <p:txBody>
          <a:bodyPr/>
          <a:lstStyle/>
          <a:p>
            <a:pPr marL="457200" indent="-457200" eaLnBrk="1" hangingPunct="1"/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先決條件</a:t>
            </a:r>
            <a:endParaRPr lang="en-US" altLang="zh-TW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38200" lvl="1" indent="-381000" eaLnBrk="1" hangingPunct="1"/>
            <a:r>
              <a:rPr lang="en-US" altLang="zh-TW" dirty="0" smtClean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WebSAMS3.0:</a:t>
            </a:r>
            <a:r>
              <a:rPr lang="zh-TW" altLang="en-US" dirty="0" smtClean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將系統升級至</a:t>
            </a:r>
            <a:r>
              <a:rPr lang="en-US" altLang="zh-HK" dirty="0" smtClean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3.1.9</a:t>
            </a:r>
            <a:r>
              <a:rPr lang="zh-HK" altLang="en-US" dirty="0" smtClean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版本</a:t>
            </a:r>
            <a:endParaRPr lang="en-US" altLang="zh-TW" dirty="0" smtClean="0">
              <a:effectLst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 eaLnBrk="1" hangingPunct="1"/>
            <a:r>
              <a:rPr lang="zh-TW" altLang="en-US" dirty="0" smtClean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基本步驟</a:t>
            </a:r>
          </a:p>
          <a:p>
            <a:pPr marL="838200" lvl="1" indent="-381000" eaLnBrk="1" hangingPunct="1"/>
            <a:r>
              <a:rPr lang="zh-TW" altLang="en-US" dirty="0" smtClean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確定已接收「收生實況調查參照日期」</a:t>
            </a:r>
          </a:p>
          <a:p>
            <a:pPr marL="838200" lvl="1" indent="-381000" eaLnBrk="1" hangingPunct="1"/>
            <a:r>
              <a:rPr lang="zh-TW" altLang="en-US" dirty="0" smtClean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整理</a:t>
            </a:r>
            <a:r>
              <a:rPr lang="en-US" altLang="zh-TW" dirty="0" smtClean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2022/23</a:t>
            </a:r>
            <a:r>
              <a:rPr lang="zh-TW" altLang="en-US" dirty="0" smtClean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學年的學生資料</a:t>
            </a:r>
          </a:p>
          <a:p>
            <a:pPr marL="838200" lvl="1" indent="-381000" eaLnBrk="1" hangingPunct="1"/>
            <a:r>
              <a:rPr lang="zh-TW" altLang="en-US" dirty="0" smtClean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建立</a:t>
            </a:r>
            <a:r>
              <a:rPr lang="en-US" altLang="zh-TW" dirty="0" smtClean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2023/24</a:t>
            </a:r>
            <a:r>
              <a:rPr lang="zh-HK" altLang="en-US" dirty="0" smtClean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學年</a:t>
            </a:r>
            <a:r>
              <a:rPr lang="zh-TW" altLang="en-US" dirty="0" smtClean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的學生資料</a:t>
            </a:r>
          </a:p>
          <a:p>
            <a:pPr marL="838200" lvl="1" indent="-381000" eaLnBrk="1" hangingPunct="1"/>
            <a:r>
              <a:rPr lang="zh-TW" altLang="en-US" dirty="0" smtClean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傳送「收生實況調查」</a:t>
            </a:r>
          </a:p>
          <a:p>
            <a:pPr marL="457200" indent="-457200" eaLnBrk="1" hangingPunct="1"/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錯誤訊息</a:t>
            </a:r>
          </a:p>
          <a:p>
            <a:pPr marL="457200" indent="-457200" eaLnBrk="1" hangingPunct="1"/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常見問題</a:t>
            </a:r>
          </a:p>
          <a:p>
            <a:pPr marL="457200" indent="-457200" eaLnBrk="1" hangingPunct="1"/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資料下載</a:t>
            </a:r>
          </a:p>
          <a:p>
            <a:pPr marL="457200" indent="-457200" eaLnBrk="1" hangingPunct="1"/>
            <a:endParaRPr lang="en-US" altLang="zh-TW" dirty="0" smtClean="0">
              <a:effectLst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121592"/>
            <a:ext cx="5616624" cy="4609408"/>
          </a:xfrm>
          <a:prstGeom prst="rect">
            <a:avLst/>
          </a:prstGeom>
        </p:spPr>
      </p:pic>
      <p:sp>
        <p:nvSpPr>
          <p:cNvPr id="27651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00CE0D45-7FA6-4D16-BD5B-D722C983EF7D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765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3.4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舊生註冊（再註冊）</a:t>
            </a:r>
          </a:p>
        </p:txBody>
      </p:sp>
      <p:sp>
        <p:nvSpPr>
          <p:cNvPr id="27653" name="Rectangle 37"/>
          <p:cNvSpPr>
            <a:spLocks noChangeArrowheads="1"/>
          </p:cNvSpPr>
          <p:nvPr/>
        </p:nvSpPr>
        <p:spPr bwMode="auto">
          <a:xfrm>
            <a:off x="395536" y="1268760"/>
            <a:ext cx="7668877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為非本學年離校的學生再註冊入學，可在該生的「個人資料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「再註冊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zh-TW" altLang="en-US" sz="2800" dirty="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654" name="Rectangle 41"/>
          <p:cNvSpPr>
            <a:spLocks noChangeArrowheads="1"/>
          </p:cNvSpPr>
          <p:nvPr/>
        </p:nvSpPr>
        <p:spPr bwMode="auto">
          <a:xfrm>
            <a:off x="1907704" y="6453336"/>
            <a:ext cx="504056" cy="16867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D8457BFD-D047-4DBE-A216-68ABE4A8ECE5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3.4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舊生註冊（再註冊）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47279"/>
            <a:ext cx="7639050" cy="5057775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69AF8771-A23C-46C2-9D08-13A9AA98663E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970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4.</a:t>
            </a:r>
            <a:r>
              <a:rPr lang="zh-TW" altLang="en-US" dirty="0">
                <a:effectLst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資料輸入其他注意事項</a:t>
            </a:r>
          </a:p>
        </p:txBody>
      </p:sp>
      <p:sp>
        <p:nvSpPr>
          <p:cNvPr id="29702" name="Rectangle 11"/>
          <p:cNvSpPr>
            <a:spLocks noChangeArrowheads="1"/>
          </p:cNvSpPr>
          <p:nvPr/>
        </p:nvSpPr>
        <p:spPr bwMode="auto">
          <a:xfrm>
            <a:off x="827088" y="1700213"/>
            <a:ext cx="7920037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80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新來港學童</a:t>
            </a:r>
            <a:endParaRPr lang="en-US" altLang="zh-TW" sz="280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TW" altLang="en-US" sz="280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80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跨境學童</a:t>
            </a:r>
          </a:p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TW" altLang="en-US" sz="280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4070D496-E188-420C-AE4B-3832DA61A9CC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7162800" cy="762000"/>
          </a:xfrm>
        </p:spPr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4.1 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新來港學童資料（單程證）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61" y="1372578"/>
            <a:ext cx="8568952" cy="4560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51520" y="1394803"/>
            <a:ext cx="3868273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7561" y="4509120"/>
            <a:ext cx="4626328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58371" t="18500" r="7279" b="5901"/>
          <a:stretch/>
        </p:blipFill>
        <p:spPr>
          <a:xfrm>
            <a:off x="539552" y="2161158"/>
            <a:ext cx="7587998" cy="4696842"/>
          </a:xfrm>
          <a:prstGeom prst="rect">
            <a:avLst/>
          </a:prstGeom>
        </p:spPr>
      </p:pic>
      <p:sp>
        <p:nvSpPr>
          <p:cNvPr id="32772" name="Rectangle 5"/>
          <p:cNvSpPr>
            <a:spLocks noGrp="1" noChangeArrowheads="1"/>
          </p:cNvSpPr>
          <p:nvPr>
            <p:ph type="title"/>
          </p:nvPr>
        </p:nvSpPr>
        <p:spPr>
          <a:xfrm>
            <a:off x="1585913" y="260350"/>
            <a:ext cx="7162800" cy="762000"/>
          </a:xfrm>
        </p:spPr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4.2 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新來港學童資料（跨境學童）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95288" y="1339850"/>
            <a:ext cx="8280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若學生每日需跨境上學，請在「學生註冊」中的家居區議會分區選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b="1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中國內地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zh-TW" altLang="en-US" sz="2800" dirty="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77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dirty="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528D152A-E9EF-4CB4-910B-2419BFAD1109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zh-TW" sz="1000" dirty="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11560" y="3645024"/>
            <a:ext cx="3474640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03848" y="6566420"/>
            <a:ext cx="666328" cy="1886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" name="AutoShape 2" descr="data:image/png;base64,iVBORw0KGgoAAAANSUhEUgAAA8EAAAKACAYAAAC8O3p9AAAgAElEQVR4Aey9fbQmR3kfeFd/85lJ7GM48ZLYC4kWI2WHbDZ24l0fJ4C/5JPgiWPj9Zh4QcY+0iEhVtZkjjRcgzcOGSYytlEQxmZlbpx4Fo2M8Ua7rG3s2DMZeRBi+BgIMohBEhcNIz40987ozkztear6qX7q6aru6n777Y/3/d1z3tvd9V2/+lU99euq7t4w+AMCQAAIAAEgAASAABAAAkAACAABILAmCGysST1RTSAABIAAEAACQAAIAAEgAASAABAAAgYiGCQAAkAACAABIAAEgAAQAAJAAAgAgbVBACJ4bZoaFQUCQAAIAAEgAASAABAAAkAACAABiGBwAAgAASAABIAAEAACQAAIAAEgAATWBgGI4LVpalQUCAABIAAEgAAQAAJAAAgAASAABCCCwQEgAASAABAAAkAACAABIAAEgAAQWBsEIILXpqlRUSAABIAAEAACQAAIAAEgAASAABCACAYHgAAQAAJAAAgAASAABIAAEAACQGBtEIAIXpumRkWBABAAAkAACAABIAAEgAAQAAJAACIYHAACQAAIAAEgAASAABAAAkAACACBtUEAInhtmhoVBQJAAAgAASAABIAAEAACQAAIAAGIYHAACAABIAAEgAAQAAJAAAgAASAABNYGAYjgtWlqVBQIAAEgAASAABAAAkAACAABIAAEIILBASAABIAAEAACQAAIAAEgAASAABBYGwQggtemqVFRIAAEgAAQAAJAAAgAASAABIAAEIAIBgeAABAAAkAACAABIAAEgAAQAAJAYG0QgAhem6ZGRYEAEAACQAAIAAEgAASAABAAAkAAIhgcWCMEzps/fsNJc9evPFKp8xO/+4C56zseMH+8XfGajsODZ8xrXnfGnB60ROfNB9500rzm7ipmj33gAfOa1z1gPvD4oAVCZkAACAABIAAEgAAQAAJAYCEEIIIXgm+8yJ8/etKcel7xO/qIOX/vA+Zjp409nnrtGfOx14b+1ZI+Yj72vJM2DvlR/FPPO2M+Xw3Y6OLiPmA+9VhjUMrJfOq1J83pe8+XgU+fMadee9Y4l7BcZaB+zpzYPWM+WUnuEfP+7zhp3vu7olwyzENnzF3fcTLrl0xDptfh/PTdJ81r3nTGvINE6evqfqEwtfFi4d901gRN9vhZc3tE1DqxGxPfj5h3vO6kuf0DCcysaK8rZ+mXTKMDTogCBIAAEAACQAAIAAEgAATqEGglgh+/71Zz3f79/vfK+8Tkd/u4eaXwu27/UfOndTlLv6a4Dx71ecr8y/NbzdbHi/xvOW70wpQv950PlbmqPIO6lKGM4XCRdGUwf67K+pYHvU9wwmXy+XI+jGFDflZ4Hi1X584/dtaK2lJMuuysWBbhfCFIeD6vFK5ZIvixs+Y0C286knC16QjBLf2fJ8Suz0+IYOt2xnzqsUesMHYifDki2IlfLWLPmD+2K8Da3V0HYtaK4EI8b5817/Wrxk48v7+g1id/pUZIe/C7nLgV2ds/8IhdmS1FoxOi72CeRYSsFcFqJdcKWyuCOd3zxqi4TvyWQtUJ7zPmA3YFWLu767Jcxhi5ch2kHZaZyhfE6wIP4gABIAAEgAAQAAJAAAgAgUwE+hHBWsCxkMsRwjlxlbAsxS8L8rYi+CHzFl9GTmO/qQrW82brlsK/QZRavKN1udVs6S22ItxCIpgF59Ez5mPFKi6J2Y+ddkJTrhRrPriV5HLlN0sE60QKUexWdYs8ixVdl14psimqE+Rni5VgJ3zLFWEX/2OnlyOCddFj1yRgY1ulbdixRbAXkUK02oKFglILWQrSVQTHMNJusbR9GIhgDwVOgAAQAAJAAAgAASAABKaDQDcRLFdUjTG8qnmddy9FZlVYhpVvH5fTVivNLCwjYlXnoa8Ni+wgLueTL4L/9E4XloVtJR+qOudViHAO61Fh/6As3tefWJHptxB758oJCc9SaLK3E5peJLOYThxpm3XTnxPVtCJMwles9lYi1vlR4CYRzGK5knCDg1uxlVuaefWWIw4hgu2KdOSZZC5D8ugFJYvgs3Yrst4WffvdZypbmmNCNWclmNqCtjvLPPyKc1HQWNq+Dr7MNEjIrdahcKc0sBLsUcMJEAACQAAIAAEgAASAwJIR6FcE56z8qgp5oZgdl8VpdxHMYrUU6DpNvt5vXnlLsQW8QZTSs65u1Vis/GphzgJ3/63mlcUK80IimEWreCbY0BZj9UywFsGxVd+Ym2qq4rlhufX5jPm83w7tVn1ZDOs8bbm4vOJ4+l69Ipwngr2Aj2311gXPvB5MBPtni2PPJscK64SveykWi2B+FCEUlKHYdGlZoarErBW2DduhYyXRbhDBGhFcAwEgAASAABAAAkAACEwdgV5EsH9ulrcYNwpGAQsLxey4LFC7iuCIWK0IWMqjELMsXBvrFCuXcqO0inRYiHcVwU7s8sukjDkfPFfL+EZWXYstzHp1N0cEc6r+6J8RLrdVWz8vjE+aUxWRmi6TC9skgl3urrxKkPuCxU66rwTHnyeOP0fsV5rrVnvtM8VhfL0qHdTArqLSiiy9nKq9CLZpyVXZIHGRXrBaS4G6rwTHnycOV5XlCrM9V88tB8XEBRAAAkAACAABIAAEgAAQ6AmBfkQwFYbFIotZOvrt0Q2lbRVXCUtOmsV0RKz61WZbnhwRzImKekXSFaGMMbFyxdxcrIVEsBSZYlXVr45G3Fj0WvFYEabt3g7Nq711+ekXdFGtXd78TLB7kReXy22DptXkPBFcYu/Cc1kqK9BlwPhZzVufA2G6pGeC7eozrwy/4ax5IlJKEpS3v4k+RxSK4KrQPGNOV4RskWAnERwpDDnZtOKCNtguLfMMyhWuXmM7dAJnOAMBIAAEgAAQAAJAAAgsBYH+RHBRPBZ3/PIqt9LJwrPuJVTGxOPqeieE5aAimMvA9aFVY3aTK9QxN1cfrmunlWArgtXqq4bJX8dEZSgcWUBGjxHBbEVwxJ2ztGK38rwyrwCX25/j6cTKyynHjmFdWotgkeQQ26FFdvY0RwTbgF5Qliu35XO9LEzTIrgqmCMry4FQ1SWNX2M7dBwXuAIBIAAEgAAQAAJAAAhMF4HeRTBXlUWeWw3OE8HxuOzKx4SwZBEcebY4XAkuxXb6mWDOK7USzGWQIpjrWPNMsEiW8VlMBIcCsCpiSSjniUq3vThPWHdaCbZbp8OXZsXEsitHsc25SWgHK95NZa9uhw4+gWSMGUwEt90OTbxZUARrsVoK6FJUV58nrm6H1i+w0ukKiosy48VYAS64AAJAAAgAASAABIAAEBgVgR5EMIu/8BNDWnjGa9klLgtQueJKqbO73oZdurPgrJSNt2PHtjzX+alKaWFbyUeE12G9V4v8fBx5UmyVbrsi2loENwlUvRJM5bJuvCJ83tjnmo8+4j6dVAja0/fqbdKycnTu4nvBX1OOMKb8nu9588dvqH7PdwgRHD5fnPtirBoRHLzwKrUSHG4/JlzaiGC3xVmIZQEsRLAAA6dAAAgAASAABIAAEAACs0CgBxEsPpEknwcuzsvV1jgeXihmx2VRq0VwfTmukyvEftWYV3LdMVrWNqKUwwZ1ESvDAoJFRHCwWhqshsoXRYXnTaK4tQhuyleLYF93IYK9mzxpWrl28ctniWXcuvMJieC6l2alqhBZCY4GjWxpdluh6Xni8i8qXitxpXiGCC7RwxkQAAJAAAgAASAABIDAnBHoRQRbACICMCoqY2i1ipsWwaly8BuZg6yVEOZV4iAMXXDZYqvElcAifMNNgEVEcCxbcrNCNik+U7GcexsRTDH8lmiZn39bdOyt0Jz/oiKY02l7nNB26LZFp/BKBFferBysCD9gPvA4Z1JsaQ7evBwXtNgOzZjhCASAABAAAkAACAABILDKCPQnglcZpSHr1lZ0S0FKq7MN24MXWkWWb6WO5fPYeeO+Xls+q1xdgR5XBLs3PvN26LPm/fxm5thRrtg2vh26FNnBW6X74o4SwfrZXJ+NXs2lePZ7wBRCPuMrhLJNu3jbsw9bhg+3Q5817wgEt3pLtBTbvsypZ4LL8gRvlfaVwQkQAAJAAAgAASAABIAAEOgfgW4iuFjlTK6e9l/O1U9RrUxHV69XHwXUEAgAASAABIAAEAACQAAIAAEgsFQEIIKXCm+LxCGCW4CFoEAACAABIAAEgAAQAAJAAAgAgW4ItBLB3bJALCAABIAAEAACQAAIAAEgAASAABAAAtNAACJ4Gu2AUgABIAAEgAAQAAJAAAgAASAABIDAAAhABA8AMrIAAkAACAABIAAEgAAQAAJAAAgAgWkgABE8jXZAKYAAEAACQAAIAAEgAASAABAAAkBgAAQgggcAGVkAASAABIAAEAACQAAIAAEgAASAwDQQgAieRjugFEAACAABIAAEgAAQAAJAAAgAASAwAAIQwQOAjCyAABAAAkAACAABIAAEgAAQAAJAYBoIQARPox1QCiAABIAAEAACQAAIAAEgAASAABAYAAGI4AFARhZAAAgAASAABIAAEAACQAAIAAEgMA0EIIKn0Q4oBRAAAkAACAABIAAEgAAQAAJAAAgMgABE8AAgIwsgAASAABAAAkAACAABIAAEgAAQmAYCEMHTaAeUAggAASAABIAAEAACQAAIAAEgAAQGQAAieACQkQUQAAJAAAgAASAABIAAEAACQAAITAMBiOBptANKAQSAABAAAkAACAABIAAEgAAQAAIDIAARPADIyAIIAAEgAASAABAAAkAACAABIAAEpoEARPA02gGlAAJAAAgAASAABIAAEAACQAAIAIEBEIAIHgBkZAEEgAAQAAJAAAgAASAABIAAEAAC00AAInga7YBSAAEgAASAABAAAkAACAABIAAEgMAACEAEDwAysgACQAAIAAEgAASAABAAAkAACACBaSAAETyNdkApgAAQAAJAAAgAASAABIAAEAACQGAABCCCBwAZWQABIAAEgAAQAAJAAAgAASAABIDANBCACJ5GO6AUQAAIAAEgAASAABAAAkAACAABIDAAAhDBA4CMLIAAEAACQAAIAAEgAASAABAAAkBgGghABE+jHVAKIAAEgAAQAAJAAAgAASAABIAAEBgAAYjgAUBGFkAACAABIAAEgAAQAAJAAAgAASAwDQQggqfRDigFEAACQAAIAAEgAASAABAAAkAACAyAAETwACAjCyAABIAAEAACQAAIAAEgAASAABCYBgIQwdNoB5QCCAABIAAEgAAQAAJAAAgAASAABAZAACJ4AJCvbR00V090yeiUubqxL+N30Fw7V5P+iSPm6kZDmFj0c8fM1c1TzofODxwz18y2uXaAynTEXIvFsf6ln627r8MRc+3EMVvWKiaRum5tG+Pz0zg01IfqbMsbLWTUsVomYwylY8sRi0JYFHXlcBYzwluXt7hmPE2kvjLOCWPK8oh8RDFCbJvyExEtH1R4qiOVXZaBzn15RXx7WpR/61TBB5VeNG5Yj7D8ddzQeS9yzfzdV9OuYfplO4TuhtqwD47pZJnzAe9C7Fy/KPuZTuLaZqQ9dNtG+7CqE/PaFHwM0hD5xzgVhI2Up+BWyINIuFg6SV4WSFB5msJo0LiOAe6RQHACAkAACAABIAAEZo9AOxHcNNFpMXmwE5/KBFJMUGniU/HXE7E6IUST9Jh/cx59t+q1rSNepPoJdRRLMam0hVATUnKjeArna5sZ9YxNJMlNpSXrLtO1k2oh5G09UnEjZSwFA4unbWMKQezyVHX1aVB7VesnyybLHJxLER94xC6oXCX+Pn1fjlgccjvlJts2HAnCMg0XY9tc26SbB6k/UW+Vl+eKurHAKZX+7KKOqfqrfDyndPjYtecR11OLs6IMOi4XTedt3RmDFDc4co/HaDni6Qc4B/XicsfjxVyDtGIBhJsN6/uYxllfi4gk5qJjggwT8t36UN18+yoxSmNxcDOvPn+Zk725EhnLgzBZF7E8yU2VNVUH6868jWUYwSQWDG5AAAgAASAABIDA7BHoIILrJhGZePBkS02MrNDybsXkRtzNt5MwKWxtOlWBZIWJnfBU/ZryyKxBi2Bi4kYTby7XlhazIpxPvRAFtZM6mgBW69m0UmSzqBMC5MfYBxN/LhyVLczXtY+ckAquUHqFiLYTdKo/p2+TVILCl41wCfOh4HKSX81XliFx7nlW1MfnZ9yKKJdNunPVY8dUuJQ7pyGxVWFL0RHjhr4hlKgn14PzoyPlozlFYov7pfSLxQ9WQONls2mJuNU2asMNWfiezqmuXmDWp1m2g+KGxMFiquokccw5j5YncwwQN6ioNrJ/xGuXEnypfih3JlCKiXaPZNZclkikqFMsz6pb2V7aT1+Hmdh40TYIw+EKCAABIAAEgAAQmD8CI4hgmojQKu/BcKXXTsCV2AncinhqkmInLmKy7Sf4lL4SaW6SX5dHvw1a2ZK4eapcTVGCJz6pVBNSKl4lXmrCW+DVNPlWeDoEiom39auZONr2ERP/GHwsuGQbSfHg46i6+nqm6qHa0aeTOqmpB28/9SI9ISgZSxYcXDd25yMJ7KifwCrqL/Ld2i65khAc5WQ/UWdqnwD3RLjWzrKtUu1Tt5W6yJAxCMoo025dsEiEmvJxe8mjvDnC5WN/8pOYSn9a7a/sAqgWp7HNqlEKF81ffR1GbBaeNSKY68vHYoywZWc3exR8DrP3VzZOdIzxQYqTmnby8WN1rrpd2+RyaT99nbghFNRR9Enu97rouAYCQAAIAAEgAARmh8DgItgKQxaDlQknT14YR5q07CtWEAthpiciNBH16YjwgYAu0rOT1ro8ON/mY7iiXBNeTprtM2fF1mgqi5/cUfzIBC0mFivx6kSwrqsqZyQtv4q+SeWj7b0NYpPSYBFjMReTRtsuRb1oK6WfXNLzn7QaKctXtK8Pw1u1KX61DKlJfspdr0wGSNiyFDyT9aFAdB20UxCzvNDh9HW0fVX6Kk4pmGLcWGAlmEW/xDp6HuJeFUEZQpcRWogbnEiXYw12ftzgdOMCvGyHYiWYsaI+4tOIxy0fA3B5BGnZdggxtqGIB3wDT+PGeeuj4miyH3BVaWwJ+h97qHoITlbLLvsvxxdHimtvRubwJN5OYf9LhBFZ2vA8HqX6nA6vsJPefB7WnV1xBAJAAAgAASAABOaKwLAi2E7u3MTJTir8BLKY0ItrByhNeqQY4vMSbptObDJnJ4/hBFPnWc2jTLfpLFsEi0kkpeknp8o9KYL1ZDd6HdYzqFc0vBCqNAEkrHjiSOWiGw1cvqZJeO0EktovVjZXQtsePn5q8h1Pw+OoG0rWRfjZvPQNFOtf5Gufd1RlIH/GQaQVniaeCaZ4Fey1aFBCJJlXxuQ/LFTDVSS9SN5JjLluvu1Udp4zur4yXLxdOUTIDXbtcozUtRCAVyvPzUba3964ci+2s2WiNuW+Im9SRXlX3NgR41rAQ8bRpyfrV8UniBvNr4xf2YVS4SKNAbH2Sd2Marcd2paV6sW84rpG+yCVO9ZOuv8lwhTVjo3JVRxUnbl8JXTRswD7aAg4AgEgAASAABAAAnNCoIMIFgIqmFipyUUFhWJyVUyC7KRCTw7FtYtOk55S+No4vEJiA/CELZK3nYiHAkznGcujUuwFHUIhISZxlcmX8KvLsxIvFTgjPZtWYrU3lo+eeMeuJSeK9qxORAsOBSJKCRCfP9UjbEeqcYhriIHNT062qZwVbrk4/NKy5CTXlyPMw15ZjhXc8+GkKKa3W/Ofag8Zl4P4NAoHG6bASpTf9YNUP0y4B1hTWRLhZPsFfY0LSS/6okcZ3Cofve27Kva5vbb9C+Hcowgiz1bc4LzDo23nqICU4RTuQtTaMglc9aotpxJwg9rE5yk4q9uOrllk+rYWopj8OR06D8rBOZdHWwYOXzhbt6BdRfiKwC/93BmVJTJuSmFPAUW9AhxSotW6l2O2jE/J2TaL1rXaTracIv+UULblIt7KPu8q2fw/SD8dPKx7Ohx8gAAQAAJAAAgAgXkg0EEExyZOzZXVE1Y7qRCTIX3tUiwm62Ki5yc8drIe21ZblMVOPHky7txy82iuTW4I9WZgOYGuTL7CSWBYTyEeApGi3AVO1QljgWUsfmzyWClfOCG2CFB9gjzjuEQFayV9ISgoGe+fKnfYtmHONMFnf4rP52EoeWXxPpHKS+GsxIhNx5ZXvB2aritYZ/QdX29Zusxzya/aKFRPVZZIvsl2O1G0VaX9VRvWlsF5JvPI4RWt3sfaIshX1ZXqKeME1/HyO24UiQYYl+GDMEH+fFFwi7YH0zZqWQYOkjjasbPCJeIk3YyQK9NlAlFcS2/3VvO2Irjy2aUIh3y/KzKL8Mr2bR0uJaqD+Kotg/p0vKD0o9iqPk9hYuNkx2wRDQgAASAABIAAEBgXgSWIYF6d5UkETZS0G/u5iZz9xq2djKhJFa8q1Ew+7ORTiGkPJ01W9USrYx4+zS4nthxuAhVMlIPJHSXcPMFzdaWJ78F68cl5BpM7IQStf3EDISU2KuXT2yGlUGVgVDsX7RKdkFfSLwWFTc37K/ciq2iaXAx7pLKQ2BCrUoF/eBG0jfTy5ZCOxTn5BRgzr2PYNrevTbUuv0gRAhyoXbPEVSHIomXnOoi+6fPltuCj9yhOUu7kvQg3dD7FdVZ9Be6EbWSsKMeQePkDbgR5xsNXS1vUXXz72aaZ0VZWANtn8/XYKHZDUL1UWgEvqgWKimBbphQn6D0OweqywJXSj5TBZpviM+EYtIVKj8scxE+EYTuRKrt017YkSJ8zrR4DDlS94QIEgAAQAAJAAAjMDIEliOA8BOykQk6CaFKkRaty06vJTjgmRI6Ka0uV65ZXhVahbNllfSuTr9QEj7Ihv6KeRbwKflmlKSbjXI5KGUQiFb/IhL82TBk+uZIVCHAlkmjiSv7UZmqCT6UMJ+Si3P60wExzyvuHJ8lJbqWOYTy+qsSneHLybc+lkOHySdFZcx7BoIKN5XckDW5vLmzsmFNPCmNFRNm2blUvkmelviKO2HKbx41YgemmTPn97XgIci36FWFTh4OtmyxjmaJrW+In5Sf5GA9fxhQv0irEl+SJPY+uxroUrm3x96VTXBE3toJMc/pHUR8Vz16eo7eb05nYzs44+vAFrv46cZLDKxs1VUc5vmfmSenl5psZTrZboqZwBgJAAAgAASAABGaEwHREcOV5sWJSJCf/NGERoqZ2EmkFQXWSGIrRSB6ZjRem0xSJJpwH7aTdP4dn66LFgxRJLk0nEkQ95KSNRY/EKFYUDqcn3DItHS/wK3BSqyjViaEUBeKc8g8ECKUn6mTzFuHpusi/mocraK0Iprgkwngin9gyKqucyofLIcNWz1372q2pgbCP1bMaO3AJcA98KhcVDhLODVxwfUbzruG6kqZqK1+ylDsFkH7iPIsbPoMOJ9QG1X4VT0iUiwP4vlPwtQ7jwK/oM6rPVXjGXNUYU1qeS3V1iPvV9g9bt5QIFo9wnCM8CuyCulEC8XwZNn9swWcfJ3mSmSfFz803M1yl3ZJlhAcQAAJAAAgAASAwBwQ6iOCaCbOeyNUgYCcVgTCiwDTJEelX/IstuX6FrWZyS5M2IZjLojTnUYZNn1UESCqoneQKwUflonpVJl/hBM+LFSU8o5M7m4dcMaHCiHpGcLTFrZRBVML7Fen4CXkZpjrRpol1ov0ovaIu+RPKEJMy58RKF+MQ42Gdn3xZksyEzj0O2oOvqYxl+5Z1K3CzdS5wiWDIqfhjY34upM+H60X5VISKT7X5JDNfl1BELFqPlDt59s2N5iq5EGkOVVNQ5bfYqjGmDmMKX3DPtk+Eh77dVOZ2PPHhdZn1tYysylx4uZtnoi/KfunPVd1i/YDqS9+sDrZCUyZ1ZRLla8UrES96mpknxc3N17ZxE06Fvx6Lo2WEIxAAAkAACAABIDAHBNqJ4DnUaEJltBPelADtWs6cyR1P7GKTNvbjiXBKmBX52Mm0TIcmxRzXT9q5MnJCXpxXXqajJpyp/ClJXVeZt8SV61QpD5dLHBNhU+KkUgaRlBWddTdaJG4sMIr62vwYx9xjUT8bV+HWKHpUeFkNe66xrgSQDtzOJEpUe+q6+Hw5DqXTAzdkcWrPm4VTgF0jh5SYD+pb3gxJFSnJMxEhts07KGOQJ+94EAnYXTVNZaF6KBFcCN4wperNFV8W2QcrkXpykH2e6q3y7NSPPCcjY0yi2DntlogKZyAABIAAEAACQGCCCEAET7BRUCQgAASAABAAAkAACAABIAAEgAAQWA4CEMHLwRWpAgEgAASAABAAAkAACAABIAAEgMAEEYAInmCjoEhAAAgAASAABIAAEAACQAAIAAEgsBwEWong1+x/qcEPGIAD4AA4AA6AA+AAOAAOgAPgADgADnThwHJkbbtUIYIh7HFjAxwAB8ABcAAcAAfAAXAAHAAHwIFBONBOri4nNEQwyD4I2bvcJUIc3F0EB8ABcAAcAAfAAXAAHAAHVosDy5G17VJtJYIvGGPwAwbgADiwzhy47bbbDH7jYLDOvEPdMe6CA+DAXDgAGzmOjSTc58KRdnJ1OaEhgiHsZ9Nh5tKxUc7VnaiQgcHfeAjMycBjHFjdcQBti7YFB9IcgJ0cz0ZSznOxk+Oi5HKHCIYIhggGB8CBTA7AuI9rtuZi3DFBTk+QgQ2wAQdWmwOwk7CTOX18XJRmJ4K3zeUD+8zVzVOVCfvFrYPm6sZBc/ncag8sOaRCGHAAHFgeB2DcxzVbEMHL4zbGDWALDoADfXAAdhJ2ModH46LUUQTvbu4zVzeK3+YpQwJ074Sxx6sHjpg9EqrCvwrEKbO3sc/GIT8nYI+Y3YyVmHRYl+aVre2KQLb5nzhSlonLljhG07Dx68ro8qd6ExauzqUb41H6GXOhMU1OB8cqh4AJMBmHAzDu45otiOBxeD/58Wb7uLlp/35znf3dau7efopeU6sAACAASURBVMgcuuW4OWseMof27zeH7jxa+FEY8q/iePa+W811Ng75uXg33Xc+PqcI5ivnzd237Dd1YW3aVDafvjHejcst/C6Y5jQn3yYBRlW8Uf7VxQR2EnYyp3+Pi1JHEWyFqFiNvXjumBW1Vw8cMxfFoGfFsgjnAbHir1y1TQvbcoBwYYS4tgL2iLlsV4C1u7sOxKwUnOeOmSt+1TgU5FTmIJ6tj1uB9u42vs4zJpApba5nmI/FwpZJpKPw83gJTOFWcgJYAIsxOADjPq7ZgghGv4/3exKtQtxunzf3k6glAfygwMyKZRHO21cnOq+786FC9LYQwQ+SwD5q7i/Suv9OFuPlMSaQrQgu8gsFOJW3KA8LZF0PX25RN7hl3LAAXvH+0y8usJOwkzk8GxelRUQwr6JuHjF7G04AklDdO1FsWfb+1a3LbiW5FI05IjgHzKToJsOwiAj2cV3d9rakiK4bOHJEcIlDTh0Rpg5v+IEfy+cAjPu4ZgsiePkcn+c44kQrrwQfuvPWYmW2WBG2QpVFaUQEFyvJpVjNFcFixZbyuOW4uZtEsBfT6fbKEcFledLpzLO9UJ9VbjfYSdjJHH6Pi9IiIjhj1TK+qupWRHl7cNOx3D5cjVf6ucF0KSK4WPW1q8BWDB80l0+QCBYruME5r/xSmWJlVjcJgrixVWgYipyOhDDgyVAcqDPuGxsbhn+xwb3Oj8KzPx1jf03+nEYsLvtxGrEw7JfKPxZnaDeIYPT1eF93ojVY9Y2tjFqxW67aclqVrcliBdYJaxbQ4ZZmt+pL6ZUrybGVYJ+GEMeVPGk7dCDWRZ62PNVyc/lxRL+YEgfq7OTQNmMd85uLnZxC28RnW4mSUScLtiaLZ4Ltaqt6JthvIS6MUWzVN+bWpTMvRQSrLcu2PsF2ajHwptwDQyy3VouV4qy4Iq8gTbh34QvigDddOJAy7lo41l1rPxputVvba05Dx+OhXLu3veZ0xj7Oxbh34RbiLDImhSvB5TPBTpyGzwRrMRlb9Y256fLpLcsuXSuChdjldk25s789iq3VcqU4Ky7mBdgOPREOpOzk2PZjXfKfi52cQnu0FsFO7JbP/148d8q9tbnYFu0GdCn2CsNRrKrqFdw8ERxbVQ0NUkoEB6JdrbwmV6LVs8w2DV79LuoRj1uuBEfzLW4SXNkqnqPm8qj8AqM4kUENZQr5BjzWE4+YcdeCkgZ26SbPedCXbvK8iz/H0fmye1P6HE4eY3Gk/1jnczHuGB+GHh8KscvP/26f96uqwZZiITK5jazADF5KRWXPEcFcRxeWV6FteqmVZC+OXRy/QlyEd2L9qLm7eJ6Zt3fHXuTF5ceR2wHHqXAhZifHshnrmO9c7OQU2qadCFYro3EhGG4VZtFrRWFE7Dmx2PHZ2JrycL52ULDhijyCVVcnrjlsdAs3h986YuzLv/g653NMMl8rZuXNAbESDKGLO7jgwCw4kGvcpYiU5zzox9zYj45d/ZvicR514er8OP5Yx7kY96lMRtejHHpFVm8jjlx70UtiNPKMcAsR7FZpj9s3RJMQzl+1deVOiXS5Erwe7QgRuyrtnGsnx7Ijq57vXOzkFNqhgwjOFayhwHSdu7qimxTSEcFcN0CkVoJtHClGAxEblrEqgp2/XLnlF2PtbdK3iUPBT9csqClfWyZeQa6I4OrzwTJuXV3hB2MJDozDgRzjrkWkvqaBP+bGBqHOb9G4dfEp36a8uYxjHedi3NE/h+yfETFZc1PRiksvgl05K8/nplZylWB28cTKrX8x1lH7aSa90is/kXSheBkXryBbzsiVav18sCozODYkx5BXG77l2MmxbMg65DsXOzmFtugogpvELAnlUGCmOlDeSnA1P/288VJEsFhpJoHqRO1B+4klK4I3j5nLB4qXZW2esv6lkNUil7ZKy5VgDKopTsAd3JgqB3KMuxaS+poG/pgbG4Q6v0XjNsXP8edyjnGci3GfKn9Xs1ylCG4Ss7TqGhPBVVxytkOLFWgSqMXnl266hd4OTSL4VnP3fUftm6Lvv/NWc/eDx81NUshqkUtbpaUIrhHy1fLCZgCT6XAgx06OYT/WJc+52MkptEc7EVw3KBeCUYvTpoGpjQh2AjMuJJcigmP1LVaVU98oLkWwGJD86nN5Y4DKS1jVljuWP9xmsW22iffwF/1jRpxuMu4xAZvrRgYhFlYaimX7c15N+XC4oY9zMe7o31Pp3yxU9cuwmsqXI4JjabAgP968EizGPd5C7QU6v8W6ENZ4JjiGNdymOs402cmh7ca65TcXOzmFdmklgp1grW4Bjm0LZrcmUTxtEUyi9aCRq772/MAxs7t10FytXQkWA7QVwUfMrhfDblVZimCLQ8st4FMdAFEu0fZiogNc5o9LnXFPCceYe66bNBKxONKfzuvC1Pm1SUeHHfJ6LsYdfX3Ivh5/yVRlK3KwxblJFOeJYCtag1Vftw360IMUv2ElWNgGEsG0Ss1i2G2VPmru9yK4SG97SFyRF/pxNw7U2ckh7cW65jUXOzmF9mklglMDghVwwbOv+R2njQhmYU1HLa5rV1S7PhPM8eho61euQjvRWrcdWmBQxL+8uU+8XMs9P8zl5pXhFMZwF3iKyQNwAS5DciBl3GMCk934KAd87aavKax0k+ecTq6bTqsufo4fhxnjOBfjPiQnkVdqDHRCNnjmNtt25IhgXvV9yL8Uq9zO3EYEu3QO3Xfc3LR/v/Ev1xJbrO1W6v1Nwj2FA9zRR4blQMpOjmEz1jHPudjJKbTNQiLYCjh+OVTDKqYTu11XkcttxBcMC1H1mSEuBx9leVjMkgEUq7EX/HPL5TPHcjuzE7qnxPZbytt9BqnqJ8voBhxZ5ytb9MzwQbN3wpX/alE+GUbmjUF72EEbeAPvHA7EjHuOGJVh5DkZAX2t3Zr8pSHJDSvDyXOdt0x7CudzMe45XEKYJY05dvWU3wgde/OzzNeJ3fpVY06LjyxGC6ErVmfPPnjU3GQ/gxTxo88eyWeCizdQu7yLVV/yt88Fc7lF+YK4sg44R1+aFgdidnIK9mNdyjAXOzmF9lhIBGPgmdbAg/ZAe4ADy+VAzLiTiIz99ADPYVLu7M9HDsfX+sj+fJT+7EZH6S7PU2Gk+9TO52Lc0Q+X2w+BL/AFB6bLgZidnJotWeXyzMVOTqENIIKzt0dNd8CBMUDbgAPDcADGfVyzNRfjjv44TH8EzsAZHJgeB2AnYSdz+uW4KLncIYIhgsV27+kNpjkdCWHQbkNxAMZ9XLMFEYy+PlRfRz7gGjjQjQOwk7CTOX1nXJQggiH+cAMAHAAHWnEAxn1cswUR3G1SmjMhQRhgCw6AA31wAHYSdjKHR+OiBBHcavKb06AIAwMCDqw2B2DcxzVbEMGr3b8wfqJ9wYH5cwB2EnYypx+PixJEMEQwVgHBAXCgFQdg3Mc1WxDB858g50yOEAbtDA7MlwOwk7CTOf13XJQggltNfnMaFGHmO2ij7dB2ORyAcR/XbEEEo5/m9FOEAU/AgfE4ADsJO5nT/8ZFCSIYIhirgOAAONCKAzDu45otiODxJrY5kxqEQfuAA+AA7CTsZM44MC5KEMGtJr85DYowGPzBgdXnABl4/MbBAP1r9fsX2hhtDA7MnwOwkePYSMJ9Lv0HIhirULMh61w6Fco5f+M59TaEcR/PuAP7xbCfet9C+TB+gwOrwQGM1YuN1YvgN5c+BBEMEQwRDA6AAzPiABkm/AGBuSJA/J3LBAnlXA0xhHZcv3aEnRzXQsxlnB8XJZf7RptCYDBbv8EMbY42BwdKDsC4t7EYCDs1BOYyOcKYU445wAJYzI0DsJPjjvxzGefHRcnlDhE8o1WouQ2EKC+M96pxAMZ9CmYLZeiKwFwmR6s2bqA+sIXrxAHYya4jdD/x5jLO91PbxVLpLoJPHDFXN46Y3UBEbpvLB/aZK1vbWVuudjf3RdJIDZanzN7GPrN3IubfLt8LxqV1dfNUVjnXafBCXWP8ght44TgA476YwUHscRGYy+Sol/Fm+7i5af+t5u7tluO3jbff3HTf+az5wdn7bjXX3XLcnA3mQkWeDx411+0/au6P+UXcbFpdyhxJqxcMkW4WB4B12MdgJzHO5/SJcVFyubcSwRe3DpqrGyRc1W/zlHGCVrlvNAliJ0azRPO5Y+bKxkFz+ZzsbCyM24jgQgDrOhTXcZEt88R5DrkRBjxZRQ7AuE/BbKEMXRGACM4bl50YzROv99+531x350OBWPLCuIUIdnnuN9ftj/xSIhsiNcB9FW3OHOuUspMbGxtG/vQ4Rn5d/rrGo7wWidulrEPEmcs4PwQWTXm0YlzQGVuuBCcFdEKMktAOxLEXwULwxtzqjIItc2w12aVZXdnOM5gBLnX5ww8GCxyYNQdSxr1poIU/EJgCAnOZHLW2qVZsRsRjTFDu328OPci2/SFzKBEmKkZt2FAcexEsBG/MLV2n8+buW/bHV5OLeuWuSqfz4PriCIyWz4GUnZSCU57z2Kjd9DWH08fccDoeX1P8RdPgtKZwnMs4PwWsehHBVuAeOGYuGiFQayf7p8zlyJZpJ5T1FmuTWGU+Yi6nVqYr26ZZ5B40Vw641epyxZdXhvUq8/IHCgzGwBgcmBcHUsadBnNpSKVBle5jDPqcf+zYtjyyXrlxdRx9nZsOwi2OwFwmR63HRSsW1dbn6HZoJ3pLERyOP2fvOx7ZuuziVIRosW1ai+Wb7jueFtZ6RZdF7i23uhVg4e9XhtUqc2tsaudiYf2RNvDogwMpOynHfjrP/TWNfDLdprAp/1gaMbdU/Cm5z2WcnwJm3UWwGFhLEZw3gNit01Y0y/CFUE08p1vG4S3Q7uhWi+vEtwzn8uOt23ub9FyzFsWyTDjvY0BEGuDRqnCgjXGXA/yYxlTmnTqXZe37XOZJaevrvvNDemkE5jI5aj1e9CGCC1FbEcixtHn+I+LwFuj76Rlhfg7Yxg1XjrluTuQKPxbVtxw1h2hlmFadhSjmeDjCnk6dA012MmUDUu7pEc35pOLF3Mmt7a8p/6n5z2WcnwJuHUQwr5xWn/9lQemONSurfhuzGMysW2yrMoWRIrcQwVv0jDCvGkt/kSYbqspR1qGmnJV4OWkjzNQHaJQPHO3KgZhxTxlaOcDHwkj/oc7HKAdPOKiO8nyoOiOfEoG5TI5a98+YULWiUq0Om/qVYL+NWdh+65YSo0Lksgi++07xUi3hn1Mnv/pLAhgrwLN+dCanvVc1TMxOpsZ/tgmpYzl6lfYjFTblLtPIOad05vw3l3F+Chi3amnXYQsRKt7SbFdW5QpuTOQKo0LplCu7bkKur8PBQeQZTTtXBLtwXqzLMqvyhflDNAAPcAAcMCZm3HMMZk6YIQzCGOWgPDlfeT5EfZFHiMBcJketx5qeRPAFsbJry6Cv1TyBhS+9GTomoC/kimAbjp9p1sIdtqc1H1Q7If6wHIrZSRqJpB3gkYndpH/Mj91iR5lGzD/mVhenzi+W1tTc5jLOTwG30UTwBbnym3xhVdFxhX+59VoJ2uAFW2p1t8jLi98grFrRhjDG3VcYUHAgwYGYcc8xmBSGf7GBn/1iabFbXZhYmjE3Tkv75aadiq/Tk9ecNrnJ81iYWPrsxnH5WsbHeR4Cc5kctRYtgYhkMZk+VrY8i/5ervzWvLDKhpf+YoW5rixqddfmlfViLgjj1pwQbYq40xLBNFrxOC7H9dh508gm02kKq/05rnSPuUn/OZzPZZyfApbtRHAhRrPEZCE0gzc860FJptcgPvk5Xpt3JWzNSnCRhy1HdBW5HBwqK9q6vLiGOAIH1poDi4hgHvC1kW26png5YTj9uqNOp03aFDcWvy4/Tp/jxdJgP05HX3Ma7B+7ln44TyMwl8lRL6Iluh26tPfpPApxa8Vpg/gsVordy7EiYZMrwZyHeyY4uorMtqZzPXLqijBpHgCbrtjE7KQet3mc56P2j13HRjaOz8dYmDo3HU9f18Wdqt9cxvkp4NdOBPOgLI9WZKqVV+lfcy6Fba1YLtJwb49Wn06yfjUiWOYPEbzWAqbrgI54mAwwB2LGPcdoyjDyXBoBcuefdKdzHUdf6/Cp67p4nHdTmFTaKXdOTx91+Lr8OS7H0dfsjmM9AnOZHHF/W+jYVTwGwla8uErOJYJztwrsX4Yl/ZIiOBxTIYJDPBZqd4k/zkeZ88XsJI1MctzmczrW/epGNE6Dw+hrdm86cjw+NoWfuv9cxvkp4LiYCOZtxrQyy6u6lVXa2ODGL6Zi8czX/KKrujhu+3IomiGCYTRinIEbeNEvB2LGPcdwyjDynI2AdJPnMX9yi4XhsHXHVDzpLs91WnV+Oixfcxx9ZH86sp8+5zDSPxWGw+KYRmAuk6Nexq0OIti/mKrYtszXlc8jCXHFYdxqsBLNEMGjiLBe+CPaGOm1s6MxO8njNo3l/JMjFbvpsV6G0ec6rL7W4euuF4lbl+4YfnMZ58fARufZTQSz+BXf4714btsNdiyGN1jgys4jnuONiWWOm/p8ErtTOD63A1UbEayeAdbPB8fKhcEQhgwcAAdMPy/G0sa26ZoG7ZwwenCPXet02qYdix/LR7pxHH3kMOyeuib3nDAcH8c0AnOZHPUiOtqIYP8cb2RLs+Gty/tN5VniIp5zd+GCMG1EcO2zwbFyybkVznvhDOx8L3a+TgTXjec8zvMxPZJVbQKHzYnLYfnIcfjI7nM9zmWcnwK+7UQwi9SowNWDsFvd9Su2HDdHZBZhOW75MiyRB6enRWzds8jYDt3LAAdjI3gIo7lWnGoy7jyoa2Mqr+U5hZfXdC6vc9LjMDnHprRT+XPasfjslzpyHH3k8OxO13Qur2NhOBz74ZiPwFwmR73YmCwRzAI3R2RyWF7tFS/D8naAw6ReysVxQxuC7dAhHr20v28TpD00nrl2Uo/lcuyX53qEq/PTaeq4+lqnRdfaTceZ+vVcxvkp4NhOBGNQWasJ/9ADJ/KDsZ46B1LGnQZzNp7agGp3vpYGQLrJ81i67E/HNn918dhP5qfT5jBd8pVpxeJz2rH82Y/j6WuZNs7rEZjL5Gjq4wDKB1sFDqQ5kLKTPIbHxnl2kyMYj/XaTV6nzmVesTCxtGU49m9KR8aZyvlcxvkp4NVqFoVOn+70wAbYgAOrz4GUcZ/CYI4yAIEmBOYyOcJYuvpjKdp4dds4ZSebBOWi/nr8YyHL7nzdlI8Mz+dzOs5lnJ8CphDBWN3G6jY4AA5kciBl3KcwmKMMQKAJgblMjiCQVlcgoW1Xv21hJ5tG4uX6z2WcXy4KealDBGdOfjFwr/7AjTZGGzdxAMY9z7Ag1DQRmMvkqKkfwh9jNTgwXQ7ATo47/s9lnB8XJZc7RDBEMFYBwQFwIJMDMO5TMFsoQ1cE5jI5gsCZrsBB26BtmjgAO9l1hO4n3lzG+X5qu1gqEMGZk9+mTg9/GAZwYPU5AOO+mMFB7HERmMvkCGPp6o+laOPVbWPYSYzzOf17XJRc7hDBEMFYBQQHwIFMDsC4T8FsoQxdEYAIXl3hkTPpRBi0/xAcgJ3sOkL3E28u43w/tV0sFYjgzMnvEAMH8oCBAgemzwEyMPgBgzlyAOPL9McXtBHaaBU4MMfxcVXKPBf+LCZf+4kNEQwRjFVAcAAcaMGBVTGUOfWYizFFOSEcwAFwAByYDgdy7MsqhQH32nOvHxm7WCoQwS0mvyB5e5IDM2C2Shwgo71Of1TfVWo/1AXjETgADoADy+XAutlJmhPAVrbn1BTmUhDBEMGY5IID4EAmB9bNuMOwtzfsmGADM3AAHFhnDqybnYQI7tbfIYIzJ57rPJig7t06F3ADbsvgwLoZd4hg9KNl9COkCV6BA6vLgS52cmOj1ZqcofAcJ3aU/kOILdjK9nweol2a8mjFOhq0djf3masbxW/zlLm4ddDsnTD2ePXAEbN3IPSPDXQU5+rGQXP5XHvQYunBDTiCA+DAEBzoYtybBuEp+8Owo18N0a8WzuPcMXOF5yV2bnHK7B04Zi6aU2ZvY5/Z2zxSzluic48i3AnV3kW6V7a2a3bLbJvLNO/ZPOXCnJB5ifmQzjcoswy3z86pJCZ23sXpY/Ggpi1U+wGrUbDqYidZyObYw1jYXLec9LuEga1s3/e64Nx3nNYi2ApYMRhfPHfMGpmr1uCUIKQHbWdsvJD2his0Alc3jphdDGCjDGDS+OK85DSwABZNxp3vPscMMg3e7J8ayNm/KX7KP5VuV3cYdnB+HuMezSvEjfVz22bX3mxXgtIKTxHOzzGkCC5EbWpuIuY/FhsreilNIYatm5jD6GvKN1oWUQ4RJz2fAj/nwc/1aqcmOxmzRymbFnMnN/5RWhxGHqV/LL++3WAr23O87zbokl43EczGYfOI2SvEqlsRVsZDGwvj/GnluBy4nFv9nVYZHucldsACWIADQ3KgzrizAeaBuO5a+1Ec7db2mvPt8wjDjv41ZP/qnpe8uX7Q7G0eNG5OUawIW0HJN9qlCJbxCn8/byE/FrI0T5HxmBdi/iJFrRCwVCe7eKAWCiCCGUMcu/N+mtjV2Um2dWTf2vykXUvZxpS7jLusc9jK9lxcVlu0SbebCNaDub+bWoJAdy5DYeuMhd8y5OMII+LdynRWbXBAfdC24MB8OZAy7tr40iAs3eQ5D9DSTZ538ec4+njHHXeYJ598Ujv7a/I7fPiwv9YnMOzz5ep6jTNiBbVuHmGFKgtb0bbWPVw1tquvB46YXfvY1rbZ3aTHuMK4XtwW8f38Rong6EquFM2+zKIeIo1ofB9H1ANuYoEFuIw1BqTsJNuXJnvH4eiYCkvu0k+fa3+ZZuwctnL4/hJrh6HduolgvxJcPhN8gQZs9UywFMHeWFQGaYjgsQYq5Dt8pwfm88a8ybjLAVwbZelH59Jf+/XhT0ad8rjxxhujQpgEMPlRGAob+4MInjdf12e8kSu6tGLLzwS7+UX4THAoZAkjOz+x8xrnZ0Wn3F5t5y36Rn5xzfMhEb5Mj1efi6NcQGDh7OOXYe1uOYhgCNrKfHke41GTnYzZvphbyg7qsHzNR7Zl+prd9RG2chxe6XYY47q1CHZil1444UC7eO6UeylEcIc0LWyTxkEbAr8laZzGWZ/JA/BFW4MDuRxoMu48iGvjq68pXMwtFZ/d+VgXl8OQyL3hhhuiQlgKYApD17E/iGD0jdy+MW64Quzyo1bnts1FKyLVjjQhLMvyKjFrH/OKbX0unuOVQlaI48pNfzunKdOJr+am50p2rlXMq+Jxwc2yDYHFlLBospMx+xVzI5uk3em6yy9m39gNtnKc/sP4j3lsJ4ILo9L8Uit1R1PczaquCNcYARFvSh0cZRmnwwB34D42B5qMOw/mMcPNfnzUYdidjnV+Of6cVsy45wpgSgMiGH1u7D7XnL8SsfqGeuxaCllakT1w0L5dem/rmNmjr17wlzD8zfj0PMUKVErPruyKlWQrpnmLdSp+yt0YiGD0vWbuTxOjJjsZs28xt5itS4Vjmxc75sSBrRyeS7G2GtqtgwiubiWKd1TxbIsQsxDBwxMt3j4oB3ABB9pyoMm40wAeM7i5bqn40jDE0pL++lwbd94CXbcCzGlABKOPtO0jw4evEZJi7sHlCucgHNd95SJ4aadcNY4+v8vbqGlOVG7HpjRIGNPKMB/jL8EibpXx5OKCXVUW+WMlGP2Q+TuHY5OdJBvW5sf2SB5z4svwOeewlcP2s5w2WXaYjiI4PnCXg3hpFAKjws/eyLuwxRuj5VaiOXRylHHYzgK8gfcUOJBj3GODdky45rrJ9GJxpH/qXBp3SiNHAFNaEMHod1Pod/VlYCG7LZ7tLXejlfMSJ0xDEUxzmdR8pUzXr/YGotr5u/Td4gClfYVWk+nbxLQ1m4TsgWPuc03BvKfgVUVcu7mVj4vt0HguOODcPMajLnYyZdtS7ilb1za8Tge2cjiOaezHuG4ngus6Y7FVOiVmreGJbUuqcUulVW8Qh2tAlANYgwPrxYE64x4zvuzGRznIazd9TWGlmzzndGJu7KePbNxzBTDFhwheL36v3njGQtWJ1HT9hPiU8xwrUp2g1jf0k2kFwpbz523RIZ9CQU5+ohxYCYYAllyc0XmdndR2ia9zbRmF6/LjfHKOsJXhOJUc6xbkZE5bLDtMKxG8HCFb3m1dFtBIdxhCA2fgvOocSBn3mAHXbvJantMgr6+1W5N/rqEg406/3D+IYPTp6fdpJxzlim/zuRbFQnyKiV055ylfcCXxcCL2iNk7sM/YN1DrVd9icYDKUxXRLs/gZn8goEvuYTt0iYXEH+fTxCVlJ+vsTszG1YWP+fWRBqcLW7l8bjHWYx5bieDUgFO9m9kGPIjgFK5wb8MjhAVfls+BlHEn4xv76cGdw6Tc2Z+PHI6v9ZH9l3WECF4+p9Bvl4VxXNjG8dZheQW3EL8sZv2LslyZWZzSce8EpXHQXDkgtl2z+LXxQyHtBHboJl+GJcvJ+Ug3nC+LN0h3UW6l7GSdnSLb1vWP4/KxazqLxIOtbN9vFsG7r7itWKc7hh2YeTuzMg46bPoaIjiNTXtSIS1gBg4sjwNdjHtfg/UY6cCwL49L6KdLwlZsYb4qvt1bj7cQwUX8YIW2WB12cx5eRRZxePW42MJ8eeugqeRd+O3asG7ew6vD5YrzPnPVz6VYiLfcjs1lwRHbqUfiQBc7uaiAXTT+ovYVtrL9eL4o5n3EX0gE1xuV9oAgPWAGDoADU+ZAF+Pex0A9Vhow7OiPU+6PKBv4CQ5MjwPrZifJPsNWtufhWPMamS9E8Eh3yjBwt+8wwAyYjc2BdTPuMOzoc2P3OeQPDoID8+LAutlJiOBu/JRidKxziGCIYGwZAgfAgRYcIAO/Lj9MPrsZd+AG3MABcGCdObAuNpLruc5t3bXuYwlfmS9EcIvJb9eGRjwYQ3BgRCx/dAAAIABJREFUdTjARm8djuDt6vAWbYm2BAfAgaE4sA72UdZxKFxXKR8pRsc6hwiGCMYqIDgADmRygIzeOv1RfVfJ6KIuEAHgADgADiyXA+tmJ2lOAFvZnlNTmEtBBGdOfjFotic4MANmq8aBdTPuMOzow6vWh1EfcBocWC4H1s1OQgR34xNEMAQoVlnAAXBgRhyYgnEf8lMQEMHdjDsm2cANHAAH1pUDXezkkHZtGeILtrJ9f19GO7RNs/VKsP42MH3fjr51Z79zd+CI2Tvgvml3lb4f7L93V4Ljwh0zF9XEN/z+Xhm+HETC7+qV7hzWfbMvmq/97p/4KH3wHUFRXirzAVU2/22/yDcBZR10HtIP5xB64MBKcGDZxp0mArm/toN9l/Aw7GxfcKza3KlhUnxXl+cd1nYr+042Xn87uGY+wN/x5brbeQqnjzF9JcZ0blsc++vPy7aTXWzZsuPAVrbnz7LbJCf91iLYilhhBC6eO2b2IuIxZSwCEZw0UhFDZaQIFoLXGjVn6PzH7c9tK5GtjKMUrPb8iLEfsKfyBCI4no8V2hv7DOXn8ZBpwjjCOIIDK8mBtsad727zsWlQzgmXE6Ypn1x/GPb2hh2T6ZEws/MJutkt7L11K+w7jcn6mtyitlvc9BZxUvMatPlIbQ47O0k729ZOkj1K2bWUe64NGyocbGX7MWCotqnLp5sIZuG5ecTsbTgDQ2Jw70RhfLz/Kd9BrVhkd3ssV2bJzwtYMjhCZJfGRYpgYeSMM1Y+vjVoTqBS3Gi+J46ZK3w3uE4EU1m8KBZGUQy8Nn0qb9SQtidFWV/EBRbgwNQ40Ma4a+Otr2MDc19hYml3cYNhRx+cWh+Ml8fNCew8QNpiIWApnrXX3qYXbSvDe9su7L1IAyIY/SHOP+AicWmyk2Tn2v662K8h48BWtu8DQ7ZPKq9uIlgbEW84ShDIWHhhKvytEZHxrQEqw/LKsoxbEbIkOq1hckK6TLMQxzJ9kbfvpEWevKIbHJNxhVEUaUIEl23u8RX4wA34rBIHmow7D7QpMZtyb4rH/nRsSkOGveOOO8yTTz4pnYJz8jt8+HDgJi9g2NF/59B/vbhl28430oWApXpERSxEsF+smENbo4zTH5Oa7GTMhsXcyBal3KWd6uMctnJ4XvXRboum0U0E84ru5il7Z9U+N0PGRj0TLIWsG7ickCTRWd6xjTw7LARuOeApESq2PF88t10M4tvm4gm1FZqNoihzsGpr/ePboSvim9Pg44FjZnfroFu5jhrS4UlV4oW8gQU40DcHcox7k9Gu86/z48E+JwyFJaNOYW+88caoECYBTH4UhsLG/iCC0Yf67kP9p1fc/Ga7zLu8eOXXu4vng+XNbj1HEOH93KbY8RYV0bjpCxENDgQcyLGT2t6k7FrKXcdPXefEh60cx86l2mxI99Yi2K7ACgNy8dwpc9m+DEs8d1M8v1sRwVbcsiE6aPY2CwEZGUDI2IQvpZAiuBTTwSquNl6RdK0BloK1RgSHxlrmXxIGK8ElFiFecAceq8eBlHEnQ8vGls9TRxrg2U8P9uzedNTxYtckcm+44YaoEJYCmMLQdewPInj1OLy645LYEl3Y/vJGdvn4VVzIVuN6nMRqcjwuOOKxSs254B6IxFXHK2Un2caQfdN/MTcKo92bbGPKX+cnr2ErxxnDZBuMdV5lYk1J3BZkFrF5RylkyYBcOXDQPmd7ebMwSlKQ0kApDE44UAjha59F1iKZG1GJVX2X1z+/myi/EPix/GV9yB8imHHHMeQL8FhFPJqMux4+tQHX/vo6J3xOGE43ZtxzBTClARGMfjyXfmwFKtlvcWPbiVZ6dwnPF1JiN+UezkkggtEf5tIfxixnk52M2bCYG9mglDvbuL6OsJXD9+2+2m6RdDqIYLniWweaEqOFuL1M24cDoRkan5iRKe/msiGry7elnzCY1UFDCG+xysyrzySIIYJb4o07wmt1R7jap+bNlybjrgfjtgY8J3xOGFkObdx5C3TdCjDHhwieN19Xrf+l6uPmCDQ3KW022WeaT9COND4Gj0IFtqiMx/bdP7YlbszH5iepMsEdfWddOdBkJ8mGtfmxPVr2EbZy2D677PbMSb+jCI4bjNJ4lMaIV07JSJExssYqEMHiTmuxastxwgHE5cl+1hhFhKk3XGzgIivBdXHD+DLP+DlE8LCdJuQE8gYew3KgL+OeGpxzBG5OGJ2+NO4UP0cAUxoQwcPyC/25C97uRrqbf7ib9G6+4T7faOcMJGT5HR56/kFzBTtPKLdMXyjEtI+LZ4Jx85bnlDg2ciHHTmoblbJrKXcdv69r2MouY3C3OH212SLptBPBdZ3f3i0t3/KcMuZREcxvbSRRGzNQNl8pQh3gVsyK8DZt8VIMWwZh3Lxg5XoUZXbGUxpAblCZZ/zcpynySdUd7owrjuDCPDnQZNz1YNzWgOeEzwmjy0HXbNxzBTDFgQieJ08xvmhhWwplvpEuMarOS4S9x0pwo+iRWOIcY0ZbO0m2pqtdi9m6Rd1gK4fh8KLt1Ef8ViLYiczEs7Q5q7L8DK0Qrm7AdAbHilH+tAELVX8URsm7FZ888HlHhKwQp16wUnx2t98MPmKq27SJBDLP1HlBFk7v3DDkgaEBzuDA8Bxoa9zbGvac8DlhUsaBjDv9cv8ggofnGPp1e8ydiD1i9g7sM3ubkVVfccO7KoKdbQ9e5Jmw59gO3b5twOf1w6ytnSR7tIhdy7VnbcLBVi6ft23aY1lhW4ng1GBWvYuaBq8Slo2TFb98tzYiZgNBWqTPcRtFsBDuNh9h9Kyxc1uo9MpyXAS7uFdrVpxTOME9zQtgA2zmwIG2xr2tYafwOb9lGQSdLkQw+uUc+iWLUzrunSAbfdBcOeB2ptk5B78Yy84ZwvmF8w/dUi/o5HzmgAnKiL47Fgfa2kmyO21tpbZVY1/DVrbvb2O3meVdm0LoDmUNAgvQ5ApuCIwUwS6+E6BB2laYiq3VXuw6Q1Xmq+OyiBbfHhZ3dG3em6fKl2T4FeEyHUo7uCPsV52d+E3dRZbPIwV18fFDHBAGeIAD8+NAnXHPEa8yTGzszZkI5ISJpd3FDYZ9fhxdv3ElYpvtnKHY4aVvWBd+u9Y2uzkD23UWzOGuNDGvYDENu44t0uBAkgN1djJlh4a0a6kyLOIOW9neVi6Cd19xe1kJXj+j276xgREwAwfmz4Euxr2vwXqMdGDY589ZjDtoQ3AAHBiSA+tmJ8k2w1a272NjzGl0nhDBuJuXvJs35KCJvNoPIMBseMzWzbjDsA/PMfRrYA4OgANz5sC62UmI4G79VQvSMa4hgiGCIYLBAXCgBQfIwK/Lb84TMZS928QEuAE3cAAcWJQD62IjuZ6L4rWO8ccQvTpPiOAWk991JCnqDGMIDoQcYKO3Dke0fdj2wAN4gAPgADjQzIFVto9o/+b2z8FIC9IxriGCIYKxCggOgAOZHCDDvk5/VN8cY4Yw/UwKgCNwBAfAgblzYNXtJOxiP310CnMpiODMye/cByWUv59OCxzXG8dVN+7aKMHYrzffMd6h/cEBcKAtB1bdTsIu9tMn9HxjjGuIYIhgrPSAA+BAJgdW3bhrIwRj34+xbzuJRHjgDg6AA3PlwKrbSdjFfvqmnm+Mcd1KBJ+971Zz3f795e+W4+asMca633Lc3H2n8CvC3XTfeT/Bvj/ib9Mr0vEdfvu4uWn/rebu7X6A9ulmTnQRHriDA+BAjAOrbty1EYKxRz+I9YNpuT1kDsl5yf795tCD1G7O/dB9NJ/Qc5Oj5v5iPpCa17g6njd337LfyHnMtOoOfqI9pseBVbeTsIv9cE7PN8a4biWC3WBTGBZrZBwQLIJJEF8waaNhRfCdD3lRTOmVcUU8iOAAIwzy/XQ44AgcF+XAqht3bYRg7NFnFu0zQ8Uv5xLcZmqu8uBRc93+UvxyuWy8Yl5STcPNS+TNfyewOQ8cGUccwQXmwKrbSdjFfriu5xtjXEMEY3UYghscAAcyObDqxl0bIRj7fow9Tw5xXB6eVQHbnwjGSvDy2g19YvWwXXU7CbvYD2f1fGOM68VEMN1ZvfMhsZpLwIgVXTWxxEpwP8SB0QCO4MA4HJibcb/jjjvMk08+mbQt5Hf48OGkP4z9ODxD/26PeymCaQ5Cj1O1EMFyuzQ9nmVXjfUWar6uriajvdq3FzBbXczmZieTBjDhAbvYD3cT8A7qvJAIPrt9vHwWxz/X2yCCpbHhcxtXxMN2aKzMqRsoMJj9DDrAcTEc52TcSQBvbGyYG2+8MSqESQCTH4WhsLE/GPvF+IL+Nhx+UgTff2f5/hK/fTmxHTraRiKsTbfYLh27kR+ND/uFOcwac2BOdjJm95rcYBf7GdebcB7Cv50IVndH7RYhK1j3m+syRLA1FsK4hMYDIjjEox+SIU3gCA70x4E5GXcSuTfccENUCEsBTGHoOvYHY98fd9APl4WlmzuUz+26lVp+EWe9CHarxWVct9p76E73/PDdwctA8bJOcHhZHF6tdOdkJ2N2r8kNdrEfvjbhPIR/OxFs72ypLUbi5VbVt0NHjAZEMO6QrvEdUkwi+hk8x8JxbsY9JoRzBTAZIBj7efN1rH4yRr7lSjC3WTFXib0dOnhBp7gBz7ZJzFPkSvAY9UKe3J44zoULc7OTbcUW7GI/fbEt7ssI36sIbno7NHVga1B4G7Q/0p1bYYiwHRpCmScjOIILE+LAHI27FsK8BbpuBZiNDYx9P8Z+LpPXOZczKYL5SxZC2Ab1LHaz+RVjGm9kWHvOzwPLXW/gRoDjhMZplGtcbs7RTrLNyznCLvbDrxyslx2mFxEcPicjxGxkUAzD4hNJGKz76UzAETgOwYEm407P18qfHsClH53rvyZ/HT73WgphyiNHAFPaMPboV0P0qz7yqIhgfTNdCls5N9Eil1aJU2FlPJzjBi04EOVAk53MtVtTDQe72I9dnEL7VmdhNaVyhoq3Q583d9953JzlD9Lz3Va5olsZIDhuCWBpuIR41sarkk4Zvw/jiTSAJzgADuRwYM7GnYVwrgAmUwBjj36R0y+mEMbPJR48amhV11/z/CFD2PJNeh/XzkWOmvsxJ4mKnSm0O8owvTFqznayRgJ5L9jFfjjnAR3xpLMIphdJkKFxL5+QnwwQYpaNT3G0hkV9rJ6NTjCQweDA4CjuBPyAH/gxEgfmbtxJCNMv9w/Gvh9jj/Fr+Ti6+UWxXdnOIfab4Pu+mSKY4vh5SUUE0438yLtORhqPwKvl8woYt8d47nayyT7CLrbnRKwfNeE8hH9rESxFLxud4Fma5EqwWwWm7wqXYCQEM0SwwKgfspWYIz1gAQ505cCqG3dtdGDs0Ve69pVB4wWit5hr+C9WFG3YKILdfORQ8SItf5Of0uE5yYPHzU3qRv6g9YTYxtxoBhxYdTsJu9iPXdTzjTGu24ngB4+Wd1YLo+MFsDUw4uURxUuv/J1Y8vdGqTBSNoy4qyrT8GH7ARuGCjiCA+DAohxYdeOujRCMPfrMon1m+fFJvJa70eyNej9/cMJWfwLpukDIyvlIsfWZ4tv5CM9PRBifNrix/LYFxnPEeNXtJOxiP/1SzzfGuG4ngmdwB2qOAwbK3E+HAo7AcdkcWHXjro0QjD361LL7FNIHx8CB1eLAqttJ2MV++KrnG2NcQwRD2GN7ETgADmRyYNWNuzZCMPb9GHtM8oEjOAAOrAsHVt1Owi7205f1fGOMa4jgzMnvugxeqGc/nRs4ri6OZADX5Qcery6P0bZoW3AAHFgGByCCwascXo0henWeEMEQwVgFBAfAAXAAHAAHwAFwABwABxbmAEQwRDBEMAaShQeSHBIhDAYbcAAcAAfAAXAAHAAHwIEpcAAiGDzM4aFelR3jGivBEOsQ6+AAOAAOgAPgADgADoAD4MDCHIAIhgiGCMZAsvBAkkMihMFgAw6AA+AAOAAOgAPgADgwBQ5ABIOHOTwcY+VX54mVYIh1iHVwABwAB8ABcAAcAAfAAXBgYQ5ABEMEQwRjIFl4IMkhEcJgsAEHwAFwABwAB8ABcAAcmAoHSAiv6m8qGM+9HHpVdoxrrARDrEOsgwPgADgADhQcuOP1rzff+aIXmRc+4xm9/CgtSnPuExaUHwILHAAHwAFwoC8OjCF6dZ4QwZj8YnIGDoAD4AA4UHDgu66/3txy+K3m9vcc7+VHaVGafU0ckA4moeAAOAAOgANz54AWpGNcQwRj8ovJGTgADoAD4EDBAVoB3vz3v2f+7bHfM4cPv2mhH6VBaVGac5+woPyYdIMD4AA4AA70xYExRK/OEyIYk19MzsABcKAFB1b1Oad1qFeO8WYRfOi228yrvvkZ5h9f/03me//JAXt84/d8g7ntu/+S+akbn2P+1aueZw5+6zPNHT/4jeaf/p195pb/8S+Ynz/wTTYOHema0oAIxqQxh3cIA56AA+DAOnFAC9IxrnsRwbub+8zVzVOZE+lTZm9jn9k74ch+ceugubpxxOw2TkK3zeUD+8zVjaZfJK0TR4I8qLxXtrZteW3ZgzQPmsvn0BHXqSOiruB7LgdIKOJvvghQ+zW1tRbB/+C7X2pe9MVHDR3vf/f15ti/eaEVu4987G9ZMfynx19i3v1zf8XcefNfNmf+6H+wIpiOdA0RPODYcu6YubIRt9+1cxQbLz6v4HkKc6Y2ncY5zIBYoCyN/ZzbFMdxefmhU6fMO9/1LnPH4cP2RVp0pGtyX6W2+eU/u2pe9ut7Zt/PP23+mzc+bY90Te6rVM82dZnCTKK9CI4YmophiITxwFhBWhqqtiKYxatPTw72SuzaMNYtbuBIuAdlryu3zAfna9tpo7wDH9aGDxDBUzBb3cvQRQT/6F99rjnwN/87Q8fXvvjZ5n+7/tnmJ771mean9z/X/NgLnmFufslzzE/+tWeZV7/wWeZ1Nz7HimA60jVE8IAT7Ir9Lm+4B3Zej9eVeFTmMu4FMa+oTUeni+u1sQuYF7Tv55989FFz59vfbg4dOmSOHz9uPvrRj5qHH37YHuma3Mmfws0Z3w89ds38zV/dM884/LS55f1XzG+fuWr+8M+v2SNdkzv5U7g517NL2btb8v5iDi6CrRERK79LF8FkiIQRo4aiMrCYDoxa1Bi279xdyIA4wBkcmD4HIIL7Mz5jpNRGBN/1oY+Yt20dX+hHaWA79ED9WttvYfcDO6/FqY5n/SGCYY8G4q3m4xpck7ClFd+trS3z1FNPRU0BuZM/hZurECZhu+/NT5sf+a0r5ol4Na07+VO4dRPC0YYf2HFgEewMS/OWZrdyG25FctuhWbxGB2hh9AJ/6x6uBnM6TpRLv3KVOkhjDQYm1BdGDxyo5wBE8MAWqufs2ojg33xkx9Dv2J89Yj7y+jfb4+vfu2v+xft2zdtO7Jgf+Te75tc+tWN+6td2zR3/9675hT/YNa/+lV0bh450TfEhguv7VB9jjr2xvXnEXKFHm4pHs9wNdmnbxbl8fAsieO1WoPrgHNLo3q9phZcEbs4fhaPwc8SbVnhJ4PLfz91/xbzgX+/Z7dB0pGv+o3AUfo717FpmrvuYx44iWBiT4Hla6V4Vk7FV35hbHNBFRXD5rLA1mPKZYDaIUWPYvaPH64H0gAs4MFcOQASPaa4Wz7uLCL73P3/KfP7v/bCh46vetmte8+92zVv+v13zd376knnnx3fMP9i8ZF6/tWveeN+uedltl6zwpSNdQwQPM9YFIti+c0Ss5Ba7v1gcV8Yea/fl3KU8tzfixc11e9Oc5wu4Mb5WE/YKb9D+ndqfnvWlrc6pFWA9ylM4Ct/nM8LX7d/fqextOEDP+tJWZ14B/p/f6cQvPQ8sf+ROfxSOwi/yjDDVK/fXpi7LCqvbeozr9iI40vGzDENhaMLVXWPaiuDmVeRS7PqGa1oJZqMGEbz0gcG3SYRH8Btmwgicu+M8lAje2Gg1NLe2HctOv3WBBorQRQRvPfw183+d+qyh47/7+I65+5M75tc/s2N+5SM75p7P7pi7zuyYd53dMe/+9I751Yfc6jEd6RoiuHtfyx+n3A3yva3ixVhb9CJMErLlXKB5jlJzkx0iGPMCzFd64wC99Iqe+W3zR+EpXv6YUD/uDCGC6aVX9Mwv/dGKrxS++pxXhCk8xetaz1i9ct265rlIvDYcWFbYVjOtVGWbDUwhdllsigGlrQjmbczRsghjFfgrdyovpxOUHSK4c+cL8BbtC/f6wRj4zAufJhGcEpfkrn91g3osHY6fitfkL+PVpR/zo7g56afi5saXZVzGeRcR/P4PPmSe+sbrDR1phfeVb9k1h96/a775FZfMOz66Y/72zZfsNuhbf3PXvPgfu5VgOtI1RPAQ/ZtWfQ+ayyfKt0NLG09jbGDno/YJIhi2aAiuIg96xpdegtXmj8JTvL44GhOGfaXN6dBboOklWPTHW6C1+OVr8qc/Ck/xOI22x1i9ct3a5tVHeFvpkf+1FMFxQxEzMFbcHjhmLgYGp8UzwRXBHM87aAgldr2fcpcG0pY92NJd3cbt0wnqgsEMuIAD68aBOhFcJxLrxGHMBujw8lqec1zpJs/ZXx91mDbXOiynTe51fjIcnw997CKC/8PHt80f/NrvGDrSNuhf/KMdK37p2eDf+MyOOfyfds3bTu6YXzq9Y8UxCV8SyXQNETzEGFmI4HN8pDzdfCG1c0zvSOO3Qevw9ma5mD/E5jrrNgaivkNwenXzoDGY3gLd5o/C54zdudyMCUOOW+fHYXKOJHDpLdD0x2K37kjhKDyFyUk/FobKnvuLxR/arQ0HlhV2YBFc7djLXgl26ZfP+ARGbvOY/fYwrwpfwEpw5843dOdBftW+BEyWj0mdCKZBOkcENg3mOg19rfNp8tf56fD6epH0m9LissTCsd8yjzkTKf5OMAlY+uHFWMvvV/2MXVIEh2VuFK8V2+9u2OOZ4BDHftoJaa4zjkOvBOeKQh1u0TbCSnBzP1+mrc9Ne+VFMBPZimFaXSZj51eohaGjVd6KIWxuRE4fR2AFDqw+BxYRwST8csSfDqOvaXCXbvKcB/6YW45fLEwsrZibLlcsrTo39lvmsYsIxoux5tKvu4vg6s41MTfASjBujmMXYG8cGPuZYBK7eq4Wc9Nh2l7jmeBmu7FMW5+b9nqIYCtu9xl7V7c419ucLMEhgiuDQ9uOj/DNHR8YzRejriJYDsgpAclhtL++pnDaTV7Lc05THtv6x8LH3GLlauMmy7is8y4iOPfFWLxyrI/4RNJQ/b2rCHaC1+8Iq7kh3riiDLGEOQQ4UMuBsd8OHRO8MbdF52l4O3TzuL8sO98m3U4iONhSHDxPq7Yd+xXXNBhtt0M3512+EdKR2Bm44PMIdGf3wDFzebP8pqANCxFcO3gtOiggfrofAJt5YNOHCKYBehkiktJMpctGock/VrZYnJhbLG4bNy7jMo9dRHDui7G0+OVriOCh+nY3EezmIOpdIGL1V47NEMFDtSXykbxbtfOxvhMcE7sxt77wnsJ3gpdZv0VxWqatz027pQjOH5j09iJnaJRIrhPQG+UbnB3QHV+MVQje8AVdVA9pMMVLNDKE+6INj/j5PAJWwGpKHJiqCJaiVJ5rQ1DnR2Fj/rlufcTX5e37uosIzn0xFotefYQIHmoMK21683yDb5Y7288vygri+ZdzivmB/QbxUPVBPlMa+1GW/vj4yUcftW973traSn4vmL4PTP70DDGF7wP/mCCMufWRF6XxoceumX1vftr8yG9d8d8L1jaNvg9M/hSOwnfNm+rR9tc1r77iaSzGuF6aCO4LJKTT38ADLIElOLAYB6YoghcVqWx4YumQX8w95tYmbCo+l2VZxy4iWIvattcQwYv1OYxZwA8cWD0OkLClFeFDhw7Z7wbTZ5DoLdB0pO8Ckzv59ymApUgkTi1TADNnSdjSivAzDj9tvxtMn0Git0DTkb4LTO7kv4gA5rxix1QdU+6xNJbltiw73yZdiGA8v9H5ztOyOgbSXT2DtyptukwRnBKGMXfpJs958M91ywnfJq3csLFwXJZlHnNE8Hddf7255fBbze3vOd7Lj9KiNFelD6AeGJ/BAXCgLw7QM8L0sixa8aXxmY50Te595RFLRwviWJg+3egZYXpZFr01mj6DREe6Jvc+85Fp1QndOj+ZxjLPl2nrc9OGCIYIXloHXGbnQdowwmNwoIsI1oJPX/NgnXInf+knz2NxY/46DY6XctdpyGt5LtNJpaXd6+Lr9Pq+zhHBd7z+9eY7X/QiQ59K6uNHaVGaY/AVeWKcBAfAAXAg5IAWgCyIVwknXUddtyZ/HX4Z133b9y7pQQRDBGNyBg6AA5kcqBPBJO74pwdjdq8TgHV+lB6nodPm6xx/DiuPHE8fZRg6Z3/tztfsT8fYH/vH/IZyyxHByzD2SDOchAIP4AEOgANDc6BJ7Db5D13eLvml6iDd6bxL2n3HGcru1+UTn60kYvQNANLDIAgOgANz4kCdCE4Mm3CeEAIQwRhv5jTeoKzgKziwGAdY/OUKv9xwU2sXrmdTuaZUvylMDSCCM1eAmogF/8UGKuAH/ObAAYjgKZit7mWACMY4M4dxBmUET8EBcGDVOdDdkvcXs5sIPn3G3HXzWfMwCUg6f/7JyO+MOa0E5sP3PhAJd7JMS4UnApw+etK877QxLm41zZIkj5j3UTmOPlIs87vre+49n1z2d2k+YD74WNjZbJ5brl7x+OfNB2+mOp8xp4v6Dx7OFJj4+oZ1KHGBO7AAB/riAERwf8ZnjJQggjEW9DUWIB1wCRwAB8CB7hwYYw6g8+wggklcCuFoRWBVnMYEpnVj8SwEL4lOKyiFmyMW5eXSdnEfMPdE4lPY00fJLyKCb37AiugKUR87a+65+QFzj6yLzV/lWfFn4V9iEKurzc9is7xwF4wT43SToFK/CpYIA4zAgUVtMorJAAAgAElEQVQ5ABGsTci8riGCMQYsOgYgPjgEDoAD4MDiHJjC7KG1CLaCT64+JkQwEcSKWyFaUyKYxVy5iluAS2kXeXHcDx4tRWVJwkfM+24+az5IYtqXza0Ev+/es+Ye71Y2GqVn/bTIFXn6cok6XDAu3XDlt1gZHjxcIciDfMs6lvjADViAA31wACJ4CmarexkggjEO9DEOIA3wCBwAB8CBxTjQ3ZL3F7OlCC6EpVx5rBHBF2i1VYhMFrJ2G7VeqYykQ+FZbPq4gUh1DcDhrOj2gpfLSgJVC2fyO2NOq/IRoTktT24b5qQvhxb2o4fDajBWwXVfwvXSOAER3J/xGSMliODFJi3e3mGMWdoYA4zBUXAAHFgHDowxB9B5thPBEaHqngmubod2DchCtBSr/llibUQrgjQUr14E25VYmV8ZLi6CI8KWhXRDnkxCm3dCNHMYOo4VLqw3Bg/ZJjgHH/rkAESwNiHzuoYIxnjQ53iAtMAncAAcAAe6cWAKs4dWIrgUoqLCMWHsBe4CIpgEqtjmK/Mm0eefgxXhQjEo8hZhiKw+vhbBKlxJ7GK78/PLFeHST2BRrMrSi8J4BXuIcBKbeH6yjDgHRuDAIhwgIYXfPDFYpN0RF+MGOAAOgAPgADjQDwcggr1YNkZvnbYrzH5rc7HKyqKYV3LV9uWkCLbilLdEF1uhKW8tgkW6FZLXin1BiDHC5eYp8cY5trOBA+AAOAAOgAPgADgADoAD4MDAHFh9EWxFZrl1uXbFkoQci1y5Wls0ShiXhWy5FZpEa1oEiy3RlA+LayWC/QpxjAi5QnOMcLl5xuoFNwx84AA4AA6AA+AAOAAOgAPgADgwEAdWXgSHolSt5gYgu+3G5RZiFrnlCmsogostzfTmZyWcvcAt3uKst03TG6QDN//irmqewWpwrtAcIZzGJih3gHOJJ8IAC3AAHAAHwAFwABwAB8ABcAAcGJoDsxPBbvtwubJrAUuIPivMvMB05EqJNSuWi+8B2zRphZZXawsRp+O69MNnb0PRTaJWCN5CFAffI5YrwZE8A0Ik6hmEobKOEC6sNzpypU1wIwB3NsEBcAAcAAfAAXAAHAAHwIFJcGB+Ijj2OR4r+k4aehlU+FNi2b89WYc7GWyDJgFDArdcFU4IaClgC0KHYlCLYL1dOnwmOJZnIKZGELc2/8Z8q/UMyo3OPonOjjbBzRlwABwAB8ABcAAcAAfAAXBgChLYmFZvh6ZGsyuwapUWjTlihyaRLLaEoy1GbAvccMANB3AAHAAHwAFwABwAB8ABcKCWA1OQwa1F8AW7rZjftAzBMa7odM9S+2ec0eFqO9y4bYW+AvzBAXAAHAAHwAFwABwAB8CBmYrg4rlXrD6OLriwKo9BBIYEHAAHwAFwABwAB8ABcAAcmBMH5iuCseI4ugCeE9FRVgzMq8SBH/zBHzT4rQcGq8Rb1AXjMDgADgzFgdtuu83gN08MhuIIRDDENMQ0OAAOzIgDJH7xtz4IUHsPNSFAPhAo4AA4sAocIPGLv/kiQO03BA+ngFCHZ4IxSA1BDuQBnoED0+NASgRvbIRDqbymc/7xoC/92Y2PdX4cZtHjEHksWsYpxIcInl4fxLiINgEHps0BiOApWK/uZYAITmCHgWfaAw/aB+0DDiyXAykRTEMmC0t91MNpG38Km/rJdFNhmtxlGjivIgARvNz+hPEK+IIDq8cBiOCqLZmTC0RworVaDVYnjpirG/vM3onmDn5x66ANS+Ebf5un/DL97mZGeJVmUB5bxiNm12/H3DaXD7g0XbhTZo/iHzhmLvowqfpwXJleKmzpbutQ1KnEIZ7GwvVtrENZrlZtjXQ9J4HbanMoRwTT8Enik/+kEJVufC6PMp50l+epMCl3GRfn7RCACJ5Zfy7mHVfFPMGOySn3GtslbXOrcf3cMXNl46C5fK4DdjbuPlMpf6ycXCc1x9FzqCtb28o+ubmKd7d5FnMOzl+mqbGMlQVuCuMObb9CGEIEt7MzUwsNEZxoEW9MtCjMHIzLwTkUeVb86TQjA0LVKDmRGgjbSLykASsGfBefRWxKWIdlDtK09S+MXoGFNzB15Qny50HTlSNepwXrW1cW+MGIgQONHKgTwTxsshjlI7vzkd35yO50jLnl+uu4dK1/Mi2cNyMAEcx2aR7Hi+e2zQUWcoV48zeP6frcdsYNbePTiNvhEIvKvMTmH4rgShg71hY32aXgrD1XcxA711BuwRiuxK71q5vnHDSXT4QCPl7usP7BXCjIH+HWFRuI4GbbMuUQEMGx1ikMy5XNI+bKgWPmMq3C8h3CxsFYDIaRsH2J4HIlVQvZ0CDRwOQNIxsdrksxiJN/k5CtpMFpbewzVw7w6nbKSBXGSOVrB03CKHpTIBTBbeq7roMx6i36HiYojSK3iS8kiq5du1b7k8KTwjZdy/QorLzmc06Dr2NHHbfpOpbGqrndcccd5sKFC1FMqa7kd/jw4aQ/RPAcxo+2YpLmB6Vd1nac7H7atlZ3htn40o63FME5Qjs6LkXmUmG4mAim9lTutrwFHqrslbrBhixsQ8I2mkP/al/GIUUw2bll/i07/WWWvWvaEMEJ5HjwpBXd6MBtB2UtQOV1VYzSgFBrcISwtCvJ0tiYiCjU4lEN6nUDkDaG5cq1EPxCQEcx0EaiwEQLapuXLquIGzc+/da3Dgv4tR/4gdnqYfbla9eM/KVEsBScV69eNfJHfnTNR+knz8k/FSblruPra06Tj9J/1c9vv/12i+eNN95ovvzlLwdtQnUnN/IjbChs7AYAtbdsfzpHP59JP7e2Nz7nqG1DO2eIzXHiN64rtjoy56iEsbY+tOduBbsU51TGeLwC/wVFcDC/4ZsCRd0Dv2DONZO2F3Op2rZGuKWMZ00imO1RQmpYZwqT8xcL15R+k7/Mty79mB/FbUqf/Zvip/xl+ZZxDhEcRbW422oHRHeuhZ0cbFjY1oXh8DZsjSDkcNVjaESi6UQMkk1HCXYtaMn41JWd6xcYCy3Yi+tY2vJOdLVeZGgk3mx4FqgvBvulDPbxtuP2wnGu+Gjhw9c33XRTRUyxmCSDRed0vHLlSnAkt5g7hdNh2U0eOa500+c5YXScVb4+f/68eclLXmJxv+GGGwxdc33pnNwIMzrGRDK1JbU3t70+zpXb61JuKyBbzyviQtdilhDHNp+E7Q/mBxUxWdjzLdqCLBcLUuehQL6woAj28xtbL6wEr0u/GKKedSKYxlz+k+fsRkdyT/nJcBxWusl48pzDSDd5zv76qMO0udZhKW3t1vZal28Z1xDBCVRzOo8XhweOmD16yZQc+OVgK0RZVLzyCnGtEYuIwqgxybgbXBi4wGiptKSY5TLv0ku9ijKWwpnLxcdSDHnD3JgflVnHD6891qqcV7u+lEO0SU5bI0zZrsBiNbDQQoeuz1+96n8kilhI6SMZs729Pfuj87ofh9NHTqMurvST8VNxKYyMw+Fk3FU9f+KJJwIhTNf0YwFMIpmudVvyNbW3bP8YP9D3J9L31Y3tlC334i9m79QcpbTpxY612vlIgYNNI2POoXaydVsJTgnm0r1a30LoB/MGiGD04/76cUoEk+3RfzE3CpNyl/F1GH2t02nyl2nruLFr7daU/qL+unzLuoYITiCbHCSEoCsHXCfYyBCReGTBdmXrlLmo3prIgtI+ZxwMzOVALg1aKUZDUZgsX8zYKYPJaXJZ6G3QfE7lYn/Og/0uiudr2GBaoStWzHVcTsMd1fM5VNakEV2gvjEM4IbVYXDAc0ALHCl+6PyJK1fsyqAWjE8//bRp8yNDmAqf8ku5y3Q4DB/Jj8/5KN1k3FU+/9KXvhQIYSmAyU/WXbctiWBqd80FzZVwTO9vMol0W2DZeWU0nUdpy52drrflRTpJ+63zUfZczKPkfCdYSJDjdef6qjmHzRciGH1N87P79aqK4Jg0ItvKf/K8zo396BiL08Zfhu3rHCI4gWTuIGEFYiF+rRGxwlZt5RGDeSkow06Xci/LwUakemeTjFWZtxPTpUAP8ynTK4WvFMEXyUioO8Bcx8BYJQR8reGMGUxr3GJ3kvuvr6w7ztO8ADarjY0WNVL0kAii35f29qwIZtF0+fJlI3+XLl2yBo2PZNxSPwoT+1H4Nu4yLMfVeVKYmJuMu+rn29vbXggTFrQCTG5cb9mOdM5tTCKY2p05IHmhOYMxYuQxQt3YTtnmcB7gbGoQ1tv6Yl4hd7OJeYtt75gQjdl0vepr02F7rnHLFNyxvIPyKbHr/ZR7RQSrxYe6+vs0dR1wvc7jwbqIYLIl8k9fk1/MjePU+TXF5TSWcYQITqDa2KnZCBVGJBCK3rBUB0d/t9UOxmoA1sIyGJDZiMhBvTQglK4zeNK/yJ/LWqS/l/FcTihmXZrJu7RNL7UojEdU6CeN2wL1hbHyK36NPAZWa4eVFDQsdFj4PEEiaG/PfOnpp80P/MAPWOHL4ml3d9fwjwzazs6O/clzdss5puKl3GWaHIaP5MfnfJRuMu46nD/++OPm277t2+yPzmWduQ3pyG1LYpjam9qdOcCcYI5I3mBcqdr2QTFJ2k0uV2QeUDfW03zEPtaVvoEffS63tQgu5hJ6rqOuw/mHMdG8g/rE6hsR/T6fg+by1pHqm7ODORdjieOg3A7adfrYDyGCyabpvya3Jn+ZXiys9KdzHUZfx8LINGLh2/jLsH2eQwQn0Ex1ei92/WDJA+0Rs1sYpj36pFJUCAsxGTUeZYf3YtkPCAuIQiqXLY/Lnw1MIEo5DB193bg8eYarGo/j09GVP7wzXWfcFqivx0zmj/MUp+G+PtyQQobFDYsdFr8khLYLUUQiiUWTFFJk0C5evGh/dN70e+qpp4z+URztRtcpdxk2J4wMv47njz76qKEf1Z3bio6yHbltqZ1JBFO7U/t7MVzsDGCuSP5g3Bhx3LBzjYab6PT5wq3trJt8NN+w84Ko/S/qafNUIjk6j2HbLfDx4cI5CH+Fg+ck1euavAM779KN15fK43ab+XqKR8BoJxxxuTrnEuUP8oI7+n7JgamKYJI2ZCf5j87lNbvrcNKdz2Pxct26ps95L/sIEZxAuLGT20HdGSE/gAsj4cSy3uYrhKA3CmVnknlWB2Q2LFVBSvnb8P4upzJ+VC4pgisrwfzh+KI+9O3AYNAv8qyI47Ls1fKWfmzYYjcGAiEe5LlAfYN0ZDlwLjmG8/XjA4sYFjXnC5HDAphE0BcvXzaPX7pkvv/7v98LJhJPLCTJ+H396183X/va17J+FD4WVrvzNR9jcaQbhWvzk3HX9ZzajX7cllIUU3tTu1P7sxi2q8L0nLB4Vpg5hPFjxPFDzDXi7VAnCsNya9utr336sTyj8xi23SIfH9eVy8+ZiveMpK+LNHx8kWZg59P1tfUp5j+7mweL1d9q+GS9g3xS+cPd82TN8JqyCGYBSnaSz2OSh/3b+MXi5LrJfGJxpP+yzyGCEwinOrRfCY6s9FYEXSGU/QBvB/JCGAsRHTyjI4RsuLIaMSy5g43Nt7xrzOWR5fX12jxlBXV4R9UZjGQ5ucxRkezKHRPAhLHNtyYelzXVHnCH8QUH8jjA4oWOLILtKnCx/dkK4EuXzOO7u+axnR0rgln8suj96le/aoXnV77yFUO/J598Mvojw8a/ujDaj+JoN1zHMW6LC7cZtSH96EYAC2JqZxLB1O7U/l+8dKkqhIs3h0seoe/l9b3ecVI2PWWbQzuuyspzkIj9LYWjiJOZJ5dF2u5SYKZFsJ+DxL74kJm3rq9LUy5GFPnbhQDpjpXg3jmaOz+debhli+CUSIy5x9xY4qT8Uu4UL+bHbnzk9GPhm8I0+cu0l3UOEZxAts2AYAf4QgjKgV+nURqCurciO6MThC0GCZkPG5q6ozcIZEDkSrBcOd48Zi7T552sfyFY+WPyfnAqRHDEWHIdY+XlLdChmOct0CzKQ0PE6dGxc319uYUBh1vWtjiJP85Xiz9evPBnkGgVOCGAv1CIIhJJJJik4L1w4YL91ix9b5a+QYvfPDCg9qIftR8LaGpXal9qZxLB1O4pIcyrwV++etV/TxhjxEhjhBWFamtyYOOczfZzgMCPv2CRtr22XRvzSNVd37DXwlfGq/MT4RrLEqtvOu3g5rtNW+3qU3iB56ItgE0wl0qJYC0KY4KP5Ucffn2kweXRZWd3nYe8luc58XX4VBzOe1lHiOAEshj0MOiBA+DAKnGARbBcBaa3AW8//bRd+eMV4EcvXjTnvv51833f931W/LLoZbFL35qlz+3Qj946TL8vfvGL+E0UA24jbjNqP25LFsUkhqm9P/+1r5kvPPVUKITpGeHirdHMHebSKvUP1AXjPTgADrTlQJ0IZmEXE3wsPciPf+wmj3Vx69LnNHPiy/z4XMaX5+zPR/bjaz6yuz7m+nO4ZR8hghMIt+0ICI/BExwAB6bMARYuVsioVWAtgD/3la+Yzz75pPne7/1e8z3f8z3mFa94hf+9/OUvN/r3spe9zOA3TQx0W9G1bE9qX/r9+YULts0f+epXAyEsnw/2q8HXrtnV4CnzHWXDeAwOgAPL5kCTCE5IDDhPBAGI4ERDLLvjIH0MzuAAODAkB0gE80oePQtsV4HpRViXLpnHdncNrQDTKiCJIBLAb3jDG8zP/uzPGjIS+K0+BtTen3niCSuGiQPnnnrKPErPCPPzwZHV4CH5i7wwXoID4MDUOAARnBBRM3GGCE401NQ6GsqDwR8cAAe6ckCuArMA5k8hkcih50DpeVDaBk2rwA+fP2+Fb2J4hPMKIkA3PM4+/rj5r1/6kr0JYrdG0zPCu7v+JVlyWzRzqisnEQ/jGTgADsydAxDB8zaGEMGJ9pt7x0T5YVzAAXCAOcCChVaCpQimVWDaCk0rfrTyRyuAtC2WhFBb407P/izjb9F0F42/jDpNMU1q7zOf/7z5JAnhJ56wQphuipAIJp7Y7weL1WDmFHMMR4w34AA4sG4caGsnpzj2r3OZIIITrb9uHRn1hfECB1aXAyxYpAjmTyKRyNGrwJ/64heXJoL1izJyr3mozg2vw3F8HOMI0GTgww8/bD527pyh9n/4y1+2N0VomzzdKLHPBkMEB2+GxZi5umMm2hZtm8MBiOC4PZmLK0RwoqVyyI8wGCTBAXBgDhxIiWC5CkzbX+lZYHoulFYD2xp3Ep2xv5S7DCvDyHMZRp7nhJHhcd6MALX3qU99ynzks581n3j0UbsaTFvj7duiIYInJn7Pmw/efNK87zSNv+78ruefNPp3z73nVbkfMe+LhKN4Lq3IeP7YWXPPzWfNw8bFraZZxnn43gfMXc9/wHzwMefmrs+Y08nP6hTlOfpIWE6b50fNB26mOiXinz5j63vPvZ+1WAwfjrCl8pf1nYMtQBlLvvaBRVs72TwSI8SQCEAEJ9Duo3MgjX4HG+AJPMGBbhyoiOCnn7Yre1IEy63QJILqjDuJ0La/xFBrnaWoleepODpMrCypuHCPI0DtfeLjH7erwR//whfMp4tng3lLtH9L9JUr9gVrzCn0yW59chHcrLj0wtGJ4Ko4jQlM51YRvCQ6n3/SVNMwhvJy7i7uPTc/EBfMVrg+YO4RotCW8+YHChFdxen0UfI7ae7ydXFhdJ7a3wt/Hy9WV0qruEGwtHDGXCAxbm8SVOu3SBsj7nzwpLETv3liMFQ/i1vdYV3jyxSJMgwFDPKZz0CHtkJbzZUDLFj8dmgtgr/+df888Ke3tw2JoCYRrIdOLUzZP+YeE611bpwWH3WaTdccD8c0AtTe//mjHzUPfPrT9tngT21v2+fDIYKnNu6R4JOrjykRbMyFQtyWojchgmml1q6synSp3pQ2uxVx7z1r7vGissSGhOv7yE+UzYngs+aDRzmNMrxdRb2Z/LQIlnlyucKVapuuXiEuVobLujoBX1kh7jtcIbRlvnO1Eyi35Gfe+R2vf7357he/2LzwGc/o7UfpUbpoj7w2mANOacs7nA9EcHJL0uoQbQ6dAWUE34bmgBTB9tNITz/tPo1UvBX68/xW6C9/2T4PSs+FLlsEy6Ffilh5TmH0dcyNwuifTB/nzQhQe//RRz5i/svZs+ahz33OvimangumbfL04jR6Odb200/bT2vRzRTm1NBcXvf8WFg+7O15jQg2xpwORGaNCC7EXLgaTOF5OzLHVSLVlqMIZ0V3KXh9WUl4KuFMfpRXWD6yDTJPZytsGC5HRdiX9mSscFgNLttg3frnd11/vfnpN77Z3P6e4739KD1Kd92wXOX6Nlvg5YeACPZGc30HrFXuZKgbeJ3iAAsWEi9REfy1r7lPIxUimN4SPCcRvHzzsfo5UHt/6MMfNv/lk5+0IpieC//M+fMQwZOymzHBG3Mrx0IvRL1YDVdV5ZhREaSBeGURLLdIF/lwuJQIrgjbUkjX58n1cHnHRTOHoeNI4VS9JaY4l+2zeue0Avwv3/Ufzdt/90Pm8OE3LfyjdCg9ShfcWR2+TGEGARE8KWO+OuTGQIW2nDoHSAT7rdB7e3ZFj1b2+PvA/qVY58/bFcAhRbBe6W26JmPCYWKrvzG3KRigqZeBRPAffvjD5uQnPmFfjvXJxx5LimD6zBavBk+d+6tVvlKIlvVanggmgVpu8xV5k+gTz8H6cEoMSgHuw9A8RMTXIjgIJ+csxTbmyvZmGYbORwknsNHlwfVKizkWwT//r95qXvXNzzCvesGzzA/80MvND3379eaWv/UXzFt++JvMj//VZ5rbb/pG88//l79oXvc3nmN+8X99vvnJv/Ys88ZXfIP53//+XzKv+e+fbd76E883N7/kOYbSgQhevTnlFOw/RDAG45UejMtJ0eoNIKjbYm1aK4Kfesqu9tk3Qxci+KOPPNK4EqzFZt21NgAUlv/kObk1XcswMiyf81GG47xwTCNgRfDp0xURTC9M09uhIYIX64/dx7OY2FqWCC5Xa115Zd7Sj9yLLdM1ItiK02JLNG+FpnRDESzT1RjX17PEdIxwuXnqOuG6bLd5YqFF8I9+y3PN3/jQ/2v+/j97rfmln/rL5uzJl1qR+yfve4l57+a3mDf/o28yj37qfzL/9O/uM//pXX/d3Pf2F1kh/MTnv90KZYjgefKgicdpyzucTznrysizqULwX02iol3RrqvIgTYimLbB5ohgPYxK8Sn9Yu7sxkcdntzZj486DF1zOD6m3GRcnMcRIBH8B6dP2zdE02eSeCUYInhKY6IUolyuegFGIrN8zjcWP0zHr/yK1Vo3JoZxvZDlrdB0k71OBPst0VTe8rnhQARX8uSy0bG+nuW4PUa43DxlfXBettl8sdAi+FX/7TPNP7rxBeZHXvQN5tUvfJZd+f2xFzzDrvL+5F9/tvmJb32m+Zn9zzU//leeaV7z4mdbgUwrxT/z0ueag9/yTKwEr+hiXdzqDusKEbyi5FqFgRR1mK8RnEPb9S2CY0N3TKzGwpGbFK2pMOweS5fd+MhpyqM+5/RwjCMAETyHMSgUom7sqRFgSpTyM7Ne6Mo5gd1GzC/Bijz3Wzxv6+MWgpXe7hy4Rd4OzS/xslud6Q3Sais1vzTLC2tZLn9eU08fhtpwjHCxdpkDn1DGRe03i+B3/uknzNu2ji/8o3SwHXr1eBm3usO6QgQHhmL1SLboYIb44MSqcmCKIjh3+JdCl+PE3NgPx24IQATPY/wLV3apzCnR54QZC0w3tiXEmhXLcsWYtimXq7XxuEX6vBWa5hdKdMtngikNe62+RyxXgqt5yjZJ1VOGqcNjieFUvVfVjqBemkPGvsCKROtvPrJjf+/986+bk79wt/m93zlhfuH3d82P/9Ku+fX/umNe9+5d8y9/Z9ccObFjfvhf75q7zuyY12/tmn/+H3fNLz+4Y37oF3bNv33ApQERXMV57tzrZpX7jQURDBGMZ4LBgbXkwBRFMAnZ3F/MFOTG5XCxNOBWIgARPJOJF63YipVUFsF3Pf+k0b9yGzTXjYVrNaxfzbU2gsKVq8JuAloV0FLA2jBKDGoRrEUyxSnTiOXJ5abjdEVwpZ6ws2tjZ3kl2Ivgh79mPvFPbjO//xu/a37u+K757n92ybzr7I75hz9/yfzMb+yaN39w1/ztmy+Zt5/eMT92dNe8+pd3zdtO7JiXvvqS+cU/ggieu9hNlb+0tOOdQQRjYF6bgTnVEeEuJ1Xrcz5FEZxrCkjE4m/5CEAEz2U8ILGoV2nnUvZVLKcT5+FNhFWsJ+oUmz9pEfybn7tofvvBc+a3zp437/70jvnVh3bMPZ/bsSu/7/rkjvn1z+zYld/3/PmOeefHd8w7P7Fj3vPwjvnlD++Y3/gMRHAM41VwW74Fb86h1UxqFUBHHTBogwPgAHFgCBHcPAQjxJQRgAiez1hhVx6LNy1jjB+53Sor8yOXB4sdgy52aBG89Zmvmi985z80f3Lk/zS33LNrXvTKS1bofvtPXTI/esRtiX7e37tsV39f/i8umZvuuGT+jz/cNX/x7142b7p/126pxnbo1etDU7D9EMEYHAcdHDE5Wb2BbK5tChE8BRM07TJABM9pvMLq4zTGYqzKT6Mdxuu7WgS/97NPmf/nt//A3Psnnza/9Gc75o337dqVXhK4b/0TtzJ827Fdu0X6Lb+/awUwrQbTs8F3fQwrwavKpylYf4hgiGCIYHBgLTkAETwFEzTtMkAEjzeRXtWJH+oFTq06ByoiGC/GWss5VhPPp2D9IYIhgNA5wYG15ABE8BRM0LTLABEMwdI0kYM/OAIOhByoiGC8GGst51hN/WIK1h8iGAIInRMcWEsOQARPwQRNuwwQweHktmlSA3/gBQ6AA1oEt3kxFr9RWh/xTPDq8WoK1h8iGAJoLQUQDPXqDaht27RPEazf1iyv+XNE2i1lAGS4VJhF3YfIY9EyTiE+RDDGibbjCsKDM+vOAS2C27wYS4tfvoYIXr1+NT5Tds4AACAASURBVAUbDxEMEQwRDA6sJQf6FME0mLOw1Ec90Lfxp7Cpn0w3FabJXaaB8yoCEMGrN/Fad4GC+oPTy+aAFsFtXozFolcfIYJXj7dVizu8C0QwBNBaCqBlGwGkP/0Be1kimIZxEp/8J4WodONzefz/2Xv/6Muuqk6QlT+TgCiOClkqig3dGWxil93T7ax2hnEce/6wepYt2uOviFlQarpqqvMDGihIBMRWjF9Kfhgp5IchQSEkVURcXW0EMUIioazU1BQpFSiqgcKCbydUgG8VqaqcWfucu8/ZZ9997r3vvfveu/e9z3ett86vffbZZ5999j6fe+57X9lP1st8iaZUL/siP5kGAIKHv4/ha7FGsIFh2YAGwRrQTlMGCB7WGvex5yaLxvOhTie1Dvz7mDR4rJ4hY02xpmO0gb5BMLtQBqOccj2nXM8p11Nq1XVt132prD+SF/LtGgAIhm8bo2+DzLDbZdrA86+80v3qy1/rXvWu/b19iB/xXea8MHa/+6o9As+fAiAYN8FwKrCBtbSBeYJgBp/kwjlPqVWWbp5pZJ3so+tlWfdtK8u+yNsaAAju99CDQyT0CRtYfRu4afdu9yPPfa6jG+G+PsSP+MJ+Vsd+7Ki72FqAYAAgOBXYwFraQJ8gWANO6ca5jVPZJvPUXqIp1ev+usw8OZXtyLdrACB4dQ5cODxjLWEDi7MB8p34jFMHi9on7RF4/hQAwQBAawmAFrXJMc7igu6kuu4TBJOrZqBqpRKE6narr3b93EfXy3IXGkmPfLsGAIKHu38n3e+gx1rCBhZjA+Q38TdeDdD6LWKvDEFDAMEAwQsx9kVsKIyxmAC3KnqeFwgmx86gt5SWnD8D2VI/XS/5lPpa8sh+yJc1ABAMn7Iq/g7zgC0vygYAgssxZQwtAMGFVVrUBsI4cNawAdjAvG2gbxBccJu1agartQZxm6zbmvowLdNwSvWc51TWcT+kZQ0ABMMPzdsPgT9sbNVsACC4HFPG0AIQXFilRw5vuEu2bTM/2w9sdrtRPL3fbd+2y+07LRyf57vhDpZuZWOfTbdv5zbnx6I+Ozfcnp22PJfsPRLlObi3QLNzvzsux4zjCNlkO/JRp6vmtDGf9bP5eYBgBpuUNn0KLjaCVt3OfHW9LDONHpdorDrZF3lbAwDBY/AL4Vxgn00azhUqnvtzgjg3POLEeUPRZvGi4VwkZaqfkRR/f/6o5PV5dW7JZBvDukDGzE6abGjF2gCC7XgyllqA4MJK0YY+fmCXuySCR3biRzw4lQ4/5OsBKAHS1JbqktPPA0Y+DrVRn4ymAUjXg5ucB/PedI8ABAPkrlgwWtcg3GXefYNgBqHkPmW+4E7N6lK/Ur1kwjScSjmsOtkXeVsDAMFjATJH3J5t29yew5W8fB4oANTs7EA+X4DO2Cbq0tkmnVuij+GxirFDnDEiTahLfNPZ5xK6JDicXxZYZ5g4fuQ5lrWCnKu+dgDBdjwZSy1AcGGlaOPaIHhT1TsXbo1VwPDBItwCJ6euglcBiIZxw83v9r0bbrsMeDW5ciebxkr1aR4iQBXGXnWHhfklu4Au1kcX8wbBBDybPpablWBVtpfqJ6WR9Mi3awAgeCz+QJ0jIjBV9ebtbgVI6aZVnAHSGSHowDpH+HgRxyrpSpwxMsCq6v3Y1ZlJyEFjFMfO+JXGRz3i+mJtYJEguEtsbPf0ZYp58y+PvLwWgOCC7smR+MCgXon2T05VINAB5BEXglF8ysrO2/eTT0G3iZvmsHGtMcMT1F1u3wHrFe38dWsrgCT5RCBSgQeOc7GOE/qGvhdpA32C4EkDZYle13OZ04JrjtVEN8kndkTG1ABA8Fh8Ujhf5DerBChFfPdnDg2K+UyjHthX/XJ+4qaZzy+UqrNP3YdpGVinoT4fQ4JgdS7C69B4U03a3YDzXUBwU0zjGGY6ZVVp8Sn153qdKpZZsYm/1UadmX/GSBS4va1/qV2wmksWILigVnLuCTySIxfOXQFIDTzrQFYHncRPfp+XA0oYt7oJPrA/vfqkA5CSg/p7WRRw94HHv9ZdngOPjZSDNlLYwurYwKJBcFvgI7drBT2rruCiUd2zBgCCx7LfFbgV54LsLFI7H9TBc+1BfQS6+cP1GAvEWLEuAyjijNFU72WTIDiNl80h4zGW9YGctm2spl7aQDDHQstdy3gn8xYt1WkaWZZ5i7ZUJ8dq49HUrtus8TRNW1nKNq88QHBBs7SJiyA4u+ktOX3V3wcP9bRTgNUUjDjAJb5RDpNHCh7R8RQDVeIpX4WK/RBw8PQVNrCSNtAnCC64TFSPXAMAwWM5pPMZoZJXxPvwAL4Cl6I+j/GyfzgT5De08pyiHuCbZxBJH/LpPMM6tcYBCM7XhXWFdEx6aQPBFBY02JukjsOK5qHLmqdu12Xmy6lu1+U2/n23s1zzTgGCCxqmTRgCSu7g2bn7p5V0u+qfaKpXh4xAEX/EwoOMEBDyOhHQ4o9xsTOkoLXhDuqgVnvSK3gQfQ3QAASPyblCVrZ/pLPaAkBwwdGjOmoAIHgsfiaA2By4SkAZziPxjBLPAQYQ1WcNOmPouth/9teh+fwUHsJLmdPDfNwEj8UOISfF5aGC4OjYq4wFaiVNWzvRShqZZz5WHbfp/rKe8239ma7PFCC4oE0y7ngDK4BrdOIekO5ye/bucpeYgFP3lz/4IEEwBbQUANJhtwKs/oexqnYDXPtfV5T/gonlFrfMIVhSwAEITvqFA4cu1scGAIILjh7VUQMAwWPxB/ImVwPTCuju3fBfo4rnFQlkqzfZ4kN4+TBdgGB//tHfzfVnEOsBO+tOnDGyMVV97XXo/LLB+poY4hXrGOmQbGFdQLAGqLpMgcSq4wDT1NbWl3nMIwUILmiVNlkjCBY/JlELNOTgd+53B6t/sUTp9gNH3PHTHAjCv1naczgEs9AWHJt1+xxBrA5AMniJgKOfpKZ58Pj4F0lDcqKQBUF93jYAEFxw9KiOGgAIHosfagLBDIoJVNbBKp0N+NwR0g138PSmO85niwoE+7ML9ac2cbaY7oexgrz5zTWDXv7BzySrPr/M2zeC/1jsfphyLgIEWwCyax05eIs2Ov4O7RYPi6dVx+M0tVn8ud+8U4DggobJMQbwGH6gih14ArwBUFo3seHXoTfcPg+CQ//41PXwhgfE+3ZSMAo8YpsMNh7gWv8fmIMHp/oWWQXIOI/97jhuglfy+54I4sMMjkNaF4DggqNHddQAQPBY/EgV4/fK/xaRQGQAqtucdZtKZ5rt/GOb1D+++kxnkeorV1RXgeEMANP5hMGyPKtkefGgPasn3ZLc4bwSwHjQd3pIH8oAwWOxQ8hJMX4dQLAFYLvWUYCxaGPg6dAuafvOAwQXNOodc/VKcQCpuXP3jnrbLrd9p/XElWirV6VjkOEAsss/iWUQfNC/Tq2BbAXA+ZVmwSMGDPk6kQg2QW4REPkXo/VrTYVb5CEd3CELggxsoB8bWAQIbgt0BVfbWj0vvq0DrxkBQHA/e22+PkvcqvK5QALT6uH5JTt3ue3b1EN0OicQbfWqdHr4Hs42l+zd747Tv2Gkt9hOh/9KUQPScixx7khzzs9Jqb76OpiXedOFcw+dU+r0AMFjsEPIyLa96iC4FH+t+q51MrRafWT7vPMAwQUNs4GnNDnrAID5x7CqAMIBSQSGAFirYOS/28vgNPThIOTpBEgNQDYBYxrP30D7AFSNe3ozvG6dvfJUBUjBK/vXTkI2/Do0nHiybehi1XXRJwimoDXNh13tNH2XHShZ9lVOAYJH6gcZmEYATG998UN3PqfIuYVzwvad4fdM9vD5gvvEs0y6uY3+sTqD8JtxpTS9MRfG1WcaPpfsObDfbVe/iQIQLNcK+Wh78vw6oPy8QXAp9ln1XetkHLP6cLvVxnWcMi2luk6XNU1bu+Q9rzxAcEGz9Y1XgWD5Q1VxIyaATP2Cwy+8rhyDSAK52Vgc0CLvyglWAY6BM/eJAJnoqW8WwAwZ4vjbBC0cLesTKWxhFW2gTxBccJm1AFiio3or+DXRo23+GgAIHqnvq84MBGabb27FLTK9ZWY8LPegNqtXOimdT+J5JT8LBV+aP/SX/jW7ABBnE33OkX2QV2sSdY/6ZdjGtCBYx8FSTCzV99Ff85BRxhpX18myzJf4ShqZ53GtOm6bVwoQXNDsMjYTxoQThw3ABuZhA/MAwRSwunwsF6uDncXH6oe6+WkAIBi+Zx6+BzxhV6tsA20gWMY2y3tzu9VGdTpWaro++muePC7zlqmm5bZSPbdzynRc1im3LyoFCC5oepU3LeaGoAQbWC8bmBcIlu6Tgpn+s+qIRte3lTVflPvXAEDwevkExACsN2xgdhtoA8H9e2pw7FMDAMEFbcI5zO4coEPoEDYwDBsYAwgmICw/BdeM6jlpACB4GHsVPhPrABsYjw0ABM8pIC2ILUBwQdFwQuNxQlgrrBVsoNkG5gWCJWgt5S0XS7T4G5YGAIKb9xB8DPQDG4ANaBsACB5WHJtUGoDggsa0oaMM5wcbgA2M1QbmBYKl+7SArVVHfbieUvnhNl0nx0F+PhoACIZ/G6t/g9yw3WXZAEDwfOLRorgCBBc0vawNhXHhzGEDsIG+bWBeIFiC1VLecrFES3+cyrxVZ/FAXb8aAAiG3+nb74AfbGrVbQAguN84tGhuAMEFja/6xsX8EJxgA+tjA/MAwdJ1MgCmOgliJY3MMw3345T7c5npZF/k56MBgOAx+YNNd++OB9xdh0jmkL/1igec/tx296bL/fxJd5dBR/0CL0MHp46723Ycd592oW+dZ+rz6bsfdLde8aC791SoC+Wj7lDx3/hU8myczOX0Y/6/7oM7aE6F/oeO+vnedvcJr4vF05FuSf4031zXSS+oX11dAATPJx4tiitAcEHTcFqr67SwtljbdbOBeYJgBqqckkuVecvFcjunso9VZ/FAXb8aAAgej1/04DICxwCC6+DUApihrgZ4CXRe8YCr83COxgr1oe9tOx60AbMHrg+62wQo9HLueLAC0XX9HtqgtgfcrXEugUaPqdsj8I/9rLkSr+oBwdzonHuEwLh/SFCf37rFmXWcL0Bwv3Fo0dwAggsaX8fNjDkjiMEGVtMG5gGCCaw2AVbdLl2t7CfrkV+eBgCCx7L3CfDJ28cSCHbukQrcJtBbAMF0U+tvViVf0gfx5rqq793H3W0RVCadEXC9i9qEbAEEH3f3bjCPRO9vUXdQmwbBckyWK7+p9nz1DXF1M5zmGgB87Ya4b7oKaMtxEUflOq9+nnwnPuPUwaL26vIiexp5op8jXZRiMM7qO0isMdZ42TbQJwgugdsSsG2i57YuaXLlyM1DAwDB4/BTDCw/HV8xbgDBzrlDGchsAMEVmMtvg4meX0fmvgqkejkqOg+6E+CNshLwVMCZ2misXD5aAzlmWBNPw3LUgH1at2XR4TY4rcGyY92ix79p9273I899rnv25Zf39iF+xHfRc8F487PjecTsSXkCBMegOb+FxiaCbmEDw7OBPkFwyfGWQHCJHvXD0gBA8PD2bd2XWoDXqktziUA0gtX8VlWOUQOkGXhlECxfka7GYboSCK4B2wSkm8fkeYSxbdDMNJQuiU7NW+oUebk+q5d//pVXul99+Wvdq961v7cP8SO+sJ3VsZchRHuAYIBgOBXYwFrawCJA8BCcPGSYXgMAwWM4cCUgmg7I8wPBBFDTa75ibAJ94nuwkU6BQQnAIw3FINFfg+CMTsar6jXm2uvNkobyS6ETutHyoLzSMZdugF/xtve6N/7JR9zNN//azB/iQ/yIb9rjY/BNkLFpvaaPzP31BAiGM4ZTgQ2spQ0ABPcXSFaVE0DwGA5xFtiaFwhOt7XhcCfHlm1UX70y3QCCPTitXonmV6GJbw6CJV+9Hs3zTAfQZdB1HVPPCeW0buPUBYPg1/zn17uf/a7L3c8+8ynux3/yx9xP/tCVbuf/9C3u13/66e4XvvfJ7lXbv93d8L9+q/uVH3iq+82fv8Jd84+f4l7+b77N/acf/R/ci/7Hb3Kv/8Ur3I5/+lRHfACCx2kLTbY8hHMDQDAA0FoCoKaNibbVc7bWmgIEDyEEDVsGgOAx+AIJRFneZgBGIDN9z9fqn/OJN7/itjb4lLxvBLL8KjSdL5pAcHwlmuRN3xvOQHBtTJaN0uZ5Jr+3DLquY8r5IJ/WbLy60CD4Z571ze4HPvJn7keve7H73V/+Tnf8gR/0IPejd/1Td/urn+Ve+1NPd1/423/p/uO/fpr7L2/7J+7AG5/jgfCX/9sPeaAMEDxeW2iy5yFEf4BggGCAYNjAWtoAQPAQQtCwZQAIHsPhKwei4dDVAMAUKOXvzEagK+OBf42YfwTL+N5v9X3b2LcCrPTrzlmd8evQ/CNe/lVn+gVp9So1/2hWBNZSrphvmGekoTVcBp21LmOwJ8jYBFy6tGkQ/LPf/WT3U1c90/3fz/k298JnP8Xf/P7cMy/3t7zX/JNvcr/4fU921277ZvcL3/Nk96LnfpMHyHRTfO0PfrO7+llPxk1wtpdXxz6HEP0BglfUuLo4KtCsjjPBWk6+lgDBQwhBw5YBIHjyfbUMX5Tf7JLMJdAXgBkDzCBrAax5sCxvjOk15XRba/et+POr0HS+UKBbfieYePiy+n/E8ia4PqZck9I8JU2TPuZIp+a9DLvAmHp9F1NmEPzWj33S/c4d+2f+EB+8Dr2YtVvknhlC9AcIBghey1vARW50jDVM570IEDyvX4eeF98hBKUhyQAQPMy9W/OpdGMrblIZBN96xQNOf9Jr0Dw3Bq512nib688JRJduhYMMdQAtAaynUWBQg2ANkqlP4mGNyXJTOlwQXJsnzlprc9ZiEPzuk1uOPrd/5qvugdftc3/6gfvd6z501v3C75517/j7Lfcrbz/rXvGBs+6W+7fcT//WWXfr0S23+46z7ob3nnVvOrzlfvJ1Z90bHgw8AILlvl+N/BBiPUAwHPPaOObawQlrv9Zrv0wQrEEslaf5DCGIrLIMAMFjOWwRWNS3tGORfRXlDOA8f4iwivPEnKxzVQ0Ef/ox98lfeon70Dv/xL1s/1n3I9edc287vuV+4jXn3LXvPOtee+9Z9692nHNvPLTlfm7jrHvhm86637l/y/3gC8+53/xLgGBLx6tQN4SzA0AwgNBaA6FVcCSYw3QHkT5B8DQA1gLCQwgKkCFpACB4ur21DJ/kbx6rX1pexvgYU9hK7WZetOHMtfJnLg2C3/3Zr7v3Hf6c+6Pjm+7tf7fl3nJky9322S1/8/u2h7fcOz615W9+3/WZLffWY1vurZ/ccu/69JZ7099suXd+CiB4VX1LirTLywEEwyGvvENeVQeCec12sOoTBJdcuAa6JTqq17QWsG7qj7b+NQAQPNseW6yPwu3jYvVdsg3cyg9jHUrrM/96DYLv+NQZ9/kf/gn30Vv+0O287ax7zr8754HuD/3yOfczt4RXop/xv3/D3/7+2EvPue03nXO/8Rdn3bf+62+4Xzt41r9Sjdeh579ui7bb/iP25BwBggGCAYJhA2tpA32DYAu0NtVpd22BYEmj22Ub8vPRAEDw6h28Fn3Qw3iwoXWzAQ2Cbz/xNfdf3/dhd/dH/8797ie23MsPnPU3vQRwX//RcDP8kjvP+lekf/1DZz0Apttg+m7wrf8fboJX1X7mE7Un4woQDAC0lgBoVZ0K5tX9wDUPEMzu1wKssk7mS32IRn+YFuliNAAQ3H0/wfdAV7AB2ADZQA0E44excM42sNZionjzKADBxsLAkcORwwZW3wbmCYLJ7UqgK/O6jV20puF6pMvTAEDw6vsB+HqsMWygXxuogWD8MBZAsIG1lhfZ08gAwcbCwCH26xChT+hziDYwLxCsb291mdyvBXi5rkQv65MLR26eGgAIhu8aou+CTLDLIduABsGT/DAW/1slneI7watn8/OM3V15AwQDBOMJFWxgLW1gXiBYOl8GtrKO8lY913Eq6aw6zRPl/jUAELx6B68hgwfIBntbBRvQIHiSH8bS4JfLAMGrtzf6j9iTcwQIBgBaSwC0CoEGc5gtKMwLBBNgbfqQm5aglt021+m+TC/ruQ/S+WoAIHi2PQYfBf3BBtbPBjQInuSHsRj06hQgePXsaL7Ruxt3gGCAYIBg2MBa2sC8QLB0vQxsZR3lrXqu41TSWXWaJ8r9awAgePUOXgBlWFPYwHxtQINgDWinKQMEz3fNlrEn+o/Yk3MECAYAWksAtIwNjzGH5cSHCoInd+PoMS8NAAQPa8/Ch2I9YAPDt4HnX3ml+9WXv9a96l37e/sQP+KL9R/++nddo3nF7Un4AgQDBMOpwAbW0gaWAYL5RpdT7aypfpKP7o9yvxoACF6dA1fXgxnosOawgdls4Kbdu92PPPe5/l8l0a1wHx/iR3yxNrOtzZD012+0no4bQDAAEJwKbGAtbWARINhyyyUAbNGibrkaAAhenQPXkA5/kAV2teo2QL4Tn3HqYFG2udzoHkYHCAYAWksAtKhNjnGGe9jpGwQPwaFDhn41ABA83P0L34q1gQ0M0wbIb+JvvBqg9VvE3hqChgCCAYIXYuyL2FAYY5gBcajrAhA8hBA0bBkAguFThuq/IBdsc6g2ABA87LjWJh1AcEFDQ91wkAvBADYAG5jUBgCCC44e1VEDAMHwK5P6lbWjP73fbd+2y+07DVtZu7UvXCIBBMcQMsoMQHBh2bps8OMHdrlLtm1zl9Sc4hG3x6zb5vYcrpynd6aiXNhgYYzJne7BvdvcJTv3u+POucBjwx08vFGQtyBTpKc5brh9NN+9+92+nVoemi/RpE+cJ83L89lwB405Jh2mvtsPHHH7dqay5Ev57Qc2caNr6LKLzYJmPQ8vAMEFR4/qqAGA4FXxDSIe7z2SxUofb6266qxA8UGeHVrjxYSg0I8fxwpydonnuUyb2flg+4H94bx1YMNdoubm+4lzCZ1j6BxinTv8OaO1f+FcEucUbKjGP2sP8tvzFmsX5ZZnN2t8+2zVunY4Q2R7Y1p9AQTHEDLKDEBwYdn8hshAYN35JCe26Y7LJ4OnN91BD5AlWAzOLYLDRhCcO3kNAmNZOey0ieVY2uHqsgz81biaL+mBnDjrQ7c7Go/nKseueHM/dupZQCAaLVNe9oGsNqaUG/m09tAFdFG3AYDggqNHddQAQHB93wzTl1RxmuNpLRWg6PSmfxDO8zh+mgDjtgws5sC0GQTXYrEBgms0EWzp80U4K6RzVIP+/RmCzxhMF/jtOcz60O3VXPjs4HkIEKzOIWW5eTznHjHmq/VHuvZ11bj1dpY3nSnjuZB1JWT1ayfLhgy8vkjFWrEu55wCBMcQMsoMQHBh2UrOpO7QypuOnGp4SpmcXQSwWeDSzjs4yabg0OiwyWFKB1w9/eQ5+TmYdVLOXW4fPVndtstt38m3ryRXkJXGT467CwgWgVk7pZpTrweJpLcGPpovyr086WS7QVre60PXTd8guO1Xn9vaLbc7TR+Lj66ble+s/bU8Qy0DBI93fz/iH0TLmNwwFx9vqze7snOIjP9VngFkFUtr545a7FbAU8ZgT8tnCZKvCwgONCn+E4Cnt9G2ue076U286jzAZx4aQ4DbTF4BJK1zXEZbyZaN26YrlqUjCJ7ofOdlN9YHb8Yt/YwDEDzUiNZNLoDggp7CK7y20yk5xianxg4/AscqIMSyDBbVzWhpnFivAlQ4iFcAktoqx1mXq6IRwcI6xB+nG216rVo4d+ZJN8MHT/NryfVAlZ7O2jqUMtUDUpCPafLg1BDcMx2CzlpT1K2nXfQNgsltNoHDpraCy23kJ/sQb/lhWWSdlWceVluXOu6/qilA8Bh8Q9MDYjvWZvHbiJE6/vp4Wzgb1GLxBCA4PHwvyajqC+PzGef4YfpurgTUSS97DqTb70xeDYItUGueqYRdGPPV+iMZa3Ol+TQA2XyNwnkqOxsK2a3baMR1sUaGjc9TPwDB446IAMGF9attmgq0NgPQaiNWzs47Md3Pcrzb9BPcHATWZOHv7VgOmx1t9bSUvxdc41HJxUCTQXqcHzntyuHTTXCsr+RP/UrOR86BnHp1213xTD8skYIXj9EMoHETXFvLBTt9jF+y+eHWDxEEM/BkF0xl+afL3CbrZd5q5zqdWv00zbqVAYKHu3+bfK4HevFcod8qk3OqYm0FMPN+9Rjv47ECo536kCy1s0kAdvm5waqT8oa8BpR0rvJy7NzlgTCfG0Kanw/q8oZ2C7h6WiV3vX83PZnrJYCsH78aqzYun+F4TVsAdK7Tuv5MWXBm6O0GGSB43JESILiwfpnjYKe094j9hM90KOppnuchAhSDY+V0w7h1YJg7+twRJydIY264PXR76/k280n9LMcZ+mZPI8U8pePWQSoEzw23x79GXX0HiR26ni/r1t82s87C2CyfHCtbFyEP6q01RB3sItjAPECwdJ0EKts+kp7yGojqskWj67r26TK2ll/3WfUyQPDY/CXHdzpXhNgpzwml2J0DwIqHiMsB+ImzSlOcrT3UtnXoeSpAzQ/eOc539tV0ZqjxqsZV8mRnB3/WmAwE12RS/GvtXlf1taB12bOXvl6mX0PXeuY1Dbfcca2E7LgJtm3MXov50wIEjzsyAgQX1i9sKHZmyVFFp1QFhhAwGHTaG84EiQwKORVBqP5DUXW+cVwZDA5v+F9Ozhx/JWcudw4y87lWANvzTQ5ZBlfK1wKXdNJ+TDkG6THpUDorkouDw8H4vSbZt+E7RtXcJD/k67YCnUAnfYLgLsBT07SVyQ1rGnbNul6WZb5Ez/Uy1f3ayrLvquYBgsfjJ+KZIp4bwlklAl9+yF6IuyEm8Pkmf6iex3o7bseY0hkUWnzC+LWzhIrrca7VWcnP0Z83LLmNm2DWkTij5OehsO75uamLbvT4cuz8nM5cCQAAIABJREFUDOP1pcdnubL5HnF7dvIFwma4dKGzmOgLEDysfQoQPO6ICBBcWL/geMOPQuVBQTu+8K+I9sXbV96gm24fvZIsfhwrBijv9FTQyhyh4UBjUBPjm07UBo3ewUfAbPDPxhdziD+K1VTHryeFf8kUAqQcI+SlHjNdRAfPOqnTy75tQTMGaHNOPA+k0NP62ECfIJhcZhtobGrXbeyCu9ZLOplv48PtJfmJl/xI+nXIAwSPwR9U4Mx8FVicDRgwHjD+r+3hDbfH11e3kvFcEOZvAUQN4mLsMEEwx/FcnxrMypie5y3AnPMy/+1iPEck2gzYivaiLIUzVZxv1zNFdV6zzzn8byPFemVrkM5OcS287IKeL098KsF3mvvEMnedG+iyV6kBgscdHQGCC+vHDiRzosbmj05Kt2VO0AoKVp3hHKOzqwKDBMMFh12XOTnVMC9d5p/+F07WO2WDrvbvjMjpBroUyEhWq2/BQcfgVNBJ1O0EPGOfwphozxw52zvS1bSXIYHggsvtXC2BKoNgXafLmjn30/XrXAYIHtHeN8GnlL8cS+UDcev8YtX5uBDjtBjHlKM8dh5fAl3bQ20vbzwHVb+fYsli1GVnIdFuzTGjrc4Heux0xhFnJZJNn8X8WIKG2sX4uR6EPv246ZxjyZn17cxTj4FypscZzoMAweOOmgDBhfXjDdLJCWZP8YJz8c4r/qpycPaWA82eFDZuROYRwLDlsDOZpVP2jlI+XTWClAhmyfFqcJucejFwRT5pDJKV6Isyq4Cx5zD1pdekd7lL9m7E/PYDR8K/RjjAv0oNR85rjhS20GQDfYNg7TY16LTKuo8udwWmkk7mmZ9Vx22cMg2l8kPtssx03G+VU4DgEfkQH2dTPLbOFlRXP1+EuMzxO5xTDD7GmcYEcTHeS92l2N/kk7p+JzidGwRfdWZI889vRX1fAaD5V5gTzyR3sc7ShTirWf3kvLk9nqu8zjbcQVN3JI86d9F/4jiQn4XCuWjDHQQIXvrDfIDgcUdFgODC+rETYwfGZZ1GxyacYnRiEYgK553RkcOjNglQk1MOY4W+5OQ5cFF9k1x5W+VQoyw8pgqQwiFncxL1beN6eQ0HT/JIEOz5S3miI6/0VL2q5R38zvBKuX99S3xXJuhG6wpl6AU2YNnAPECwBIgyTy61qUxt03zYVUveMm+1c51OuR+n1M55TmWd7r+KZYDgEfkOFZfre75w5vCxNp03slivziblOC30ZMpRGFvxnwkE6zOQKYc6J+lzxmExD82vktWfpTIQbTwwsG6CxVz1+Sd8p1eCYNJXWhM+P9KZidcnfK0uXAKEs1B1Lqp+bOugGK9uC/k80d6vPgCCxx0NAYIL68eOopMT1E8KvbOVIDMA0fpTWX4NOX966ceueNhPc5VzVw7Qy+xBZgWAtXxWwPB1wsHHPoFHAOAhuEkwznqKKcldAVf/C44VX5o7y8VBIfZR8rPj9/+iqXoKKsc39ah4lHijvt8AAH2OQ59DAsEFlxuBcamd69tAqmznPjplGkrlh+hkmel0/1UsAwSPYy97n6vjdQGo5bHSOA9U8fq4ET9rcVqcSdLNqzgzKBnysS3ddjhPMDgVvCNfL084O/kzQ3zzLo3FZw4Zpyah9f3jWSjxlfysMVJ7dfbzD/bDmTDy5HOY/5/Hxhkwrkl6qEB9w5tyYt4t8iVZbPnRPpteAILHHQ0Bggvrx46h2cFV/xRdOyFybqouON5CwKjdihrfMTH+AXsMBtFZhs3MMkdny+0yiCn55C8OMgj1P/Ylgo8OfBIMy/nRa8sH9+5y8f/9VvOTNCXZSe8kt+TNdX58LTfPDenSXwviPYN0tqA6D/31DYI1OJy0rN2u7C/zmo7K1C4/mqatP/OQqczL/jKvx1m1MkDw8PZt0RcwgDpdkjkBJ8mDYmseewOdju2hLG8nS+NY9XrspjEKZyIBaPk8wzfH4Ue9Sv2ovglQ6vNFLlvx3NFwDvK6kmc4fxaRfKtbXzq7+DMY61XQNJ1r/FqrOfm6oIN8Pa31QJ3cA33nAYLHHQkBggvr1/dGAT84YtgAbGBZNjBkEGwBTauOXbVsk3mrnet0avXTNOtWBgiGf1qWf8K4sL2x2gBA8LgjJUBwYf3GuiEhN4IJbAA2oG2gTxBsAUiqa/toV8v0up7Lbe1Mp1PqJ/90mduYf9eU+61qChAMv6H9BsqwCdhAsw0ABI87IgIEF9YPG79540M/0A9sYDw2sAgQXHClvloCUQadTfSyrY2e29tSyRP5ugYAgsezn+F7sVawgWHYAEBwPZaMqQYguLBacDDDcDBYB6wDbGB2G+gTBBdcJqpHrgGA4Nn3GXwVdAgbWC8bAAged+ADCC6sHxzZejkyrDfWe5VtACC44OhRHTUAEAwfuMo+EHODfc/DBgCCYwgZZQYguLBs89gs4AknDBuADSzDBgCCC44e1VEDAMHwTcvwTRgTdjdmGwAIjiFklBmA4MKyjXlTQnYEFdgAbEDaAEBwwdGjOmoAIBg+Q/oM5GEPsIF2GwAIjiFklBmA4MKyYfO3b37oCDqCDYzDBgCCC44e1VEDAMHj2MvwuVgn2MCwbIB8Jz7j1MGi9lIMtEvM5P83o0WQRSkG4wzLmWE9sB6raAN9g2D6JWb5p8uyjfJt7Uzfla6N5yR8eOxS2iev0hhDqKdD3NVXX+2uueYat2PHDnfttde6nTt3ut27d7vrrrvOXX/99e6GG27wnxtvvNHRZ5EHv1Xcl5gT4g1sYPw2sEg/iLFysD2W/TOEGJ+f2lokGotiIef4HSjWEGs4bxvoGwST+2RwSGmXT4vL9c3Mc1baJj5dZLVousg0Zho6XB06dMgdO3bMnThxwp06dcptbm66M2fOuK2tLXfu3Dn3+OOPu/Pnz7sLFy64ixcvuieeeGJhUyb55r1PwB++GDYAG5jEBsgv4W95GhhLXFiehtLIAMEOzm0S5wZa2Muq2MC8QXBys/VcEyDV1LPQyr4axM4yju67qmWAYPi7VfF3mAdseVE2ABC83IgIENxd/wDBAMG4SYANrKUNzAMEa9erQahu71KWPJjeqqM2XS/LMs98ZKrbqaw/kn4d8gDBAA6LAg4YB7a2KjYAELzc6AgQ3F3/M4Hg4wd2uUu27XL7Tk/mvA7u3eYu2bnfHXfOBR4b7uDhDXfJtm1lfqf3u+3btrk9h6uxIj312XD7SJa9+92+nUqeql/gTbTb3PYDm+4Rd8Tt8eOFutSu+iuA5GXftuEOqvqy89p0+3Zuc5fsPZIBDc9H1UUeXmaSI/T18tJ8d264PcTLkpt5GfOV9HsOC55xnMnWL8rZWQfgD50Nzwb6BMEaQLILlvUyz+0yLQFOrmdaiw/TyJToJa3MMy+Z6va2suy7qnmA4OHt23ZfWsV2jold41QVO8MZI/DYfuBIiN8Ucwv85HnmEVfF+ypGbz+w3+2hM9KBjVr/cJaQ8TycK8KZSNZX+cL4Xh+V7OFs03HN/BlKnXdazgQ12apzXFgTcbao6dw6b8lznzHfic5ZHedckwv92vfT5DoCCF5uRAQI7q7/KUBw7uQlwMryRYcdnGEINNpp6rLcfNW4mq8Hh/vdcQbFuj1z6pK/lKMaJ6OVY8s8B0cC0rK+kJc8Rb4RBFeBlAMwBTaizwKcn28DGBftPnDFYCV0IOTpNJcu8wVNN7uAnpaupz5BMLncLqCRaPjT5KYlL0kv663+sp37NaWSh+zL89F9Jf065AGCC3FtiP6LzwDWQ+JYp0CfmEcWJ0X89LFRl0W/R3yb5hviLD90ti4LsjOA4J/JUY2T0cqxRT4A1IYzgaClOUmeMd9yJvBjVGesupzVGS3qWlxa8NhinjW9toyNM8p49iJA8HKjI0Bwd/1PDYIzQMYOrkqjQ1X10elJJ6qe9lmOPNTJJ4XVk9Vtu9z2nQwOyQGHQETjxxvjzLEKAFjdBEc6kjWj5VtqOW57XuvF66ICoLW8BuxCXyHAhJvf7Xs38ltwvkGPwNZwjiLY5MFK6EDNF0HG0KNYE+hntfQzTxCsAWV3lxwoZX/Oc9rEq4mmqY14trU3jbuqbQDBI9rzIuaZvrox3qXzA78llsdy6+F3qMsf/tPbaNvc9p30llwFSEkuivU0vojZ2TlJyJ7H66D/jLb4FlvT+USBY6+L6pxUy2tAn2zAyybPb2I+fAue6y31pTXJ5+FceIBgy93Ex1xfxOqlP1jmdQEIXm5EBAjurv+pQXDm+MWTv1hvArwAwHxA8E6fAax0lBVN5lxle8gfPx1uR2OgIQdY8aRXrQ+erm5qs8AnAGAxkJQCwBG3z79GncvigwIHO+2Ea8HFdvZBZ2ncwNOiZfCv21LfqANrTfyr4OH1Lh9gMt3k82JnhhR6WVUb6BsEN7ndSQCmpuUyp5OMI/uU8syP2ymVH2qXZabjfquczhsE33TTTe7RRx8tqpDabr755mL7WA47C/EhHP8LsU/H2Uwm35fiaHX+sGJ6xT97cK5jvtt0xw+Hr24lEMc8t7k9Bzb918Bo7AwQet4BqBbjv3mmoof1+42vZ1mgPcUyP3Z1xvL5Jp2JcWuyEY9GvUvwHWTK9CfmrS8hsvWp6TnNBXTD00UXENwUR2S8sZxfWzv3scaQfTnP9JxyPaelet3OdMtOxxIXlq0nGn9qEJwcfH0DZs5dOi92lv67u+l7wTUnVoHHNIZ64kqOtwJwdBMcgXflyFM/vt3NaUK74ZAbQKEMGkneKriJIJHaqiBXfY85BJoUEIo6qvTlg031HeDwvaLqqa0MGkRbkDn0F9+7jg8VxIOAQl85B+Tr9g2drIZO5gGCKSh6x6qAJAdLnVpBgHlwmyzLPLfLVLfLcinP/bmdU6rnPKeyjvutcjpPEEwAmPR61VVXmUCYADC1EQ3RWn9jOewsxGfq2CjPHg2xkm8w/SvL9N1d+dsjioeO4xoUEsALZ4Vd/u2t/GyS4j/pI/CSZxMBgmO8Dr62eF7wMVy8+cbyel2Ih+NcH/VQnb+q/vHMNM2ZQOjd66M6D9Vk9nRivi0AOsokZUd+MLe9TXu6DQSTT5MxRfo2XT9pmXmVxtD8mJ7TpnarzapjXstKxxIXlqUfOe7UIDh37sKxqSeKyZER6Nxwe+hHsbyTTE9HLV6pn3XgDn2zJ4rCOWbON3PqAgB2eB062+QZn0qmKoCYcgiHv+dwHXBnMgrZw5hMn+SNoFbwTXrTwS71I36xrx9HtFlzqsli6R91mW1AZ6MIzHrN5gmCMycrALGst/JWQNV1uiz5UBu3c8rtXOaU6znlekrlh9plmem43yqn8wTBBHKf97zned1qICwBMNFQ2foby2FH7725lM3YWDqbJEBK8TF85aiKo418Uj9zDtRXAdhIp+JtdgbwY04BghlMqwfxnrcpR4j//uxAb8zRD4pKOiVjlN3HuHAuSeeOoNs9e+nBQfXjpPH8Z59JqC+d7eKZRMy79EA/lwFnjzHoow0Eky+z4kjXOukLm/o0tUkenLfouY1S3a7LknaZ+bHEhWXqiMeeGgQ3gVTvgMkZSud6eMM7v8zxV+AhOkRfFiAtggvlfD1f4cyj4w1OOZMtc+qSNwNN4VQzWlFfyaEDiy5L5+QDq/9lSOMpbSFwxf5mICV5+dcURSA2ZPb6FK9z5foV8zL6Rhmi7gU96kYJ9rCmtg33DYKtgMh1OmUHLFOmkXWUt+p1HZX5U+rTVC/bJG/OcyrpKL/qf/MEwaQ7Cwh3BcDUfyyHnYX4IAmorFjl410F3Pi/TPgfodxwB81YqM4IBv8QaxPQ9g/EPV2qS6BRxG19BhC8rXhtnZuiTqt5xYfxupzpIpwj/H/TkOczpjH1IP2nPENV9Vp2BciDnEfcnvhmG0BwXDvW+4ql04JgK57I2KPbS21cz6nsR3X8kfWUZ/pSe4le1y+7PJa4sGw90fj9gODK6SZnz7e90nmGvOXMczBpOFnTQVh0Rl3m1GV7CHCZzB5M6yeYYg4yuFSBLgYeU0YOoqWx8kCZgXfPr5LX/zBW01NqKXPo0yRXFritQGjORegB7QDDK2AD8wbBHFC9o61ek9Z5DgKSlus4LbXpel3m/pzO2s581imdNwgmXWogzK9AN90A8xqM5bCzkEO/AGM8nj9bZA/JZawUMS07J1T1Mt6TvzP48zhZatEZddlZSLRn8VnKboLLIGs6Q4X4n11AGL6agba/CZZjmHkB3rVOtF78PMS5JjtfpPMXj9/9+8RirYz5ZPpH+9LPJ32B4FLMovqmNvaPJZpSu+Y7aX/mu+x0LHFh2Xqi8ScDwdrBRYdZBZbKQXpgWXDYmeP3zio5xuDIdJm/96odq0EX/7WQ+PdFWXCTfRigCuea0Yp66VSlDgpzTA7ZGKPiVddDGq8YBDveBKfxE88UJFOdRYc66GddbKBPECyDpQ6k3tEKEMxl2UcHA+bBqW6fpDwJD6btmk4ixxhpFwGCSS8SCJPuuwBg6jeWw858fUqI6/UH2ulhvI9//rwyAQgWwNTLr8t8mxvPQYXf7aCYX+rLZwjRHgGiOHc0nReCbqUOCnMU/KwxPJ+2M5CXU5zFSH4he/M6p/NXcXyWsTNPxOtmnS9HP/MGwRxLyFfqP1kn85qOy5JG5q12rqPUopXty8yPJS4sU0c8dt2CuMVIy5uNbzqD821y2LU27+yk0zaAo3DMyXlKpy+ccvWdkyir72u0C545rZSl7kBSMLV+2VrTG3OpnHxND+z8ZVrJnt0Q6yBkBHavIxGYzcMBt3MQluMiv/QnqdEmsRZzW4t5gWDDdU4dMGcJtNR3lv7WPNatblEgmPTKQLgrAKY+YznsLMufxVhIcc6K+exfa23V+ULEx3T2SHE+xXER680YTWcQcaNqAGhuTzytcVJdptPqrBBifT5ORlfN15qLp6vpoTAey7/3SPp+r+9berWc+KgzG38nee+G27Ntl9uzd5e7xOeNr33xOiGdWzy07GTauj5AcNfYJelknvyjLlvxS9LIPNNadV15M49Fp2OJC4vWizXejCCYwW8OCC0nzpspb6sHGv4ffdnrvMIxZ85b1BP/nHflvDOaMB6ByowPO9aMVjt/niuDZC43BRwRGHmMKjVlVTReRgar4rWiKLuXt2n8NAc/nuDB64E06Qi6WC9d9AmCLeeKuvFrYJEgmLRFQJg+Xf/GcthZtG9NsVPEx6b4rttqD+f1D0wGX5nieB7rUz2/ycbnhuRjMxo/Hsma82G9ZbSlc0IF2Hnu2cNzq491HtB6UP1YHkpJJhojysbnkciD5iLnXT9/7fM8wr9t3HMg/B9lquMf2zrYML6UBflkV0PQxawguAQ8Lb8oaSlvfax+XKf7cz2nsp3rKC3VS5pl5ccSF5alHznudCBYPOnMwGrlsKJTNBxYaqsAsHbE0YGKTe3rxG1u7JOcKoPnmuO3+FWBphttJSeBUfFUODoa1kWUSchdCGjUN+lB0qd8CGQpgBC9l7caz+ud/lcy/bqjesIcZRP69+OZMqYxrX6og35W1QYAgmUoQN7SwKJBsCVDU91YDjuL8SEiVluxzjwLVP5dtskYq2OoOgP4uMoPquW/VvI8AgAPsVyA8YZz0iS04TVkOhelc0LSc9KFdUbz40yqI6ELvtX1wFX+G0jiybr0/y+5Pu8kYwL8pMfwXzSEziz5MhkQm5Muh6WLWUCwBS6tOvaL07ZZ/S1eXeuY3xDSscSFIehqMhDMgE8FAtqIwXknoGo5XqLzQWPvkZBKJ8e8KaDIenJ67FRPp6ex9LSw6TXfGsCVztPzS845lz3VxyBjzLfmfCr583GTk9f0rAdd78sigGbtXu76r00TLx43n0uzjqL+usxP6g/5UbySlNkO1qy2ZgDBQwhBw5YBIHhYh2vbpzHgs8BgiMEx1umzBftFPmN44CZjLPMOsVSfa1Icr2I93WYKUBzHjXXifMFji1TGcn6wzzw4xjMAtcGvXi+WPx93ehAs9Vm9+kw69WcW1r+gKemb5qzOYX5tqzMOzVnr2l57PV+Uh6CnaUFwG+DU7bqso4lubytTf0kj85J3qV7SLDMPENxd+5OBYOGsh7DRIAMcPmwANjCtDQAEdw8U60oJEAz/Mq1/QT/YzrraQBsIJhDJHxlbuE6nJRpZb+WJj/6TvHUbl5mGyzq1+GqaZZYBgrtrv24hDX3XdUNj3ghmsIHVswGA4AZnjyavAYDg1dv38OVYU9jAfG2gDQQjvMxXAwDB3fULEIzb7dproggQ8w0Q0O8w9DtvEDzt02Krn1VnufkmuqY2i1dTXZ+8msZZdhsdJq6++mp3zTXXuB07drhrr73W7dy50+3evdtdd9117vrrr3c33HCD/9x4442OPtRnUR/4kmH4EqwD1gE2kGyA/B/+lqcB0v8Y7HF5GkojAwQDBI9is4xhQ0PGFATHoIshgWAClaUPuWurLbnxlGsCp9zGaepl87fG1HWSxyrm6TDx4UOH3P3HjrmHTpxwD5865T61uelOnjnjvrC15f7h3Dl3+vHH3ZfOn3dfvnDBbV686MiuxmD/kHFc/grrhfUaiw0ABC83GgIEd9c/QDBAMA5ssIG1tIEhgWBy2RqcyrLMN7n3JjrZJvPMz6rjtnVNAYIBPMYCPCAnbHUoNgAQvNyICRDcXf8AwQBAawmAhhIsIMfyDi6LBsFdQCbTcMqunMr6w20ylf00vVUu9aX6NnrZd1XzAMHL25/wjdA9bGCcNgAQvNyICBDcXf8AwQDBAMGwgbW0gT5BsAUYS3WWey7RUr31p+tL/WVf3Ue2UV63t5V1/1UsAwSP8xAO8IR1gw0szwYAgpcbDQGCu+vfPmEV+sOpLM+pQPfQPWygXxvoEwRbLrNPEEm89KdtzKbxdRvx0nV6PN1ujb9qdQDB/e45+DDoEzaw+jYAELzcSAgQ3F3/AMG4BVzLW0AE4tUPxG1rPDQQ3AQ6uwJQSSf5UUjQbTpMyHbdtq5lgGD4iTY/gnbYCGygbgPkO/FZjg7GYo9DOFcABAMEAwTDBtbSBoYIgmVQkKBUAlrOS1rO6z5Uz3U65T6cynbK84d5cJnpuN8qp3SIG/K/SBr6IXMshzHIWQcx0Al0AhuADczTBoZwdgAIBgBaSwA0z40N3uMIHPMEwRZQtOpkENAgU9LLvOyj85KO86W01JfpqZ3znMo63X8VywQyDx065I4dO+ZOnDjhTp065TY3N92ZM2fc1taWO3funHv88cfd+fPn3YULF9zFixfdE088sYqqmGpOpD/4w3H4Q6wT1gk2ABtYpA1MFVR67gQQDBCMQwpsYC1tYIggmP07gU4NPLmOU6aVqWzj/pwSnczLfrKNeXDKbVxu4qF5jr0MEDzbCgIE41C9yEM1xoK9wQbGYwOzRZd+egMEAwCtJQCCoxyPo5zXWs0LBJdAoq63ylTH9ZySq5d5y/XLfpK+VC9pmB+Pwamkseq43yqnAMGzrS5AMPzsvPw3+MK2YAPjtoHZoks/vacEwR9355/0NHfxBXe6r1sg8v5b3EWz/bT7xgue5i7ccToHXp7+FnfW4oW6XFfQB/QBG+jFBuYBgiVY1C5at01SJlr90fxlWfOmNq7TKffjei4jdf6HXfA69PSWABA87kMqQAbWDzYAG5iXDUwfWfrrORkIZnBLAPfVH/cH0a/fcXUAvFQXP2VA6+kz8ByAMfObl7LBFxsZNgAbkDbQNwhuA5G6vVSmev6wq9e0VG/Vleo1reYvx+G2Lin3W9UUN8GzrSxAMHyu9LnIwx5gA7ABtoHZoks/vScDwdUN1NlXJxDMk/Fpw42uCZYJSEtgHUF0ANS1G2PcgPVyA5atGXQKna6pDfQJgjXILLlnDSyZTvfXZaLTfUs0zFP2kXWct/pzG9KggXUHwTfddJN79NFHi+ZAbTfffHOxHSAYB16cN2ADsAHYgGUDxcCxwIYZQXB1i6vAa7oRVq8+10ByeK36wh13uvPZ7TAMxjIY1MEuYAP92UCfIHiBPhtDLVAD6wyCCQDTg5KrrrrKBMIEgKmNaIjW+gMI7s9fwfdDl7AB2MAq2YAVMxZdNxEIrt/mqteeayBXGaxq5xvlwPdq943PKfo1vaFaJSPHXGDTQ7UBgOBFh5vxjbfOIJhA7vOe9zwTCEsATDRUtv4AguH/h+r/IRdsEzawXBuwYsai6yYCwcFgqttfvrlteJ259sNZivb8/a7hdWgFsAGI8doubAA20KMNAAQvOtyMb7x1BsG0WhYQ7gqAqT9A8HIPmTjkQ/+wAdjAUG1gCCeCyUHw5+50F6rXn/13duXtrs4zUOaDa2wPQPr8/fw6NP1adMh7YMz0SAF6YAOwgTnZAEDwEELQsGVYdxBMq6OBML8C3XQDzKsKEIwD+FAP4JALtgkbWK4NcJxYZjohCBbfAX7B1e7Ck65237ij+ndI1veCLRDs6yzAa9Utd4GwQaB/2MDq2gBA8DJDzzjGBggO6ySBMH0HuAsApp4AwavrPxEbsbawAdjALDYwhFPARCA4fHf3Fnfe/zr0ne4br77TfT3e7vKrzdVrzFSvQLDvn4HgAHzlD2nJPH4dGhtslg2GvrCfJhuYJwi2fnnZqmsLAn32mYZXSb4+eZXGGEI9QHBaBQbCXQEw9QQIhg9u8sFog33ABtbXBlJ0WV5uIhD8yOfudOfvOO34B63IeH3eugWu6uTrzamfcetbgelv3HG1A/hd300Bh4i1X5QN9AmCCRRO82lz/dOAzVKfUj3JMI3sTfza5jWWdoDgfKUICNOn6x9AMPz5ovw5xoGtwQbGZQNd48g86SYDwdV38xKYVQqXt8K17/EF4BsArgbB4TVrauNfoAYQVrqt6RPtcHiwgVlsoE8QrJ20BRCtOt1Pl/vs08arrV3Ltg5lgODZVhkgGD56Fh+NvrAf2MDq2sBs0aWf3ouukXUOAAAgAElEQVQDwR4g879BkiA45LNXpz3t05y8RcZGWN2NgLXF2i7DBuYNgglU6s+kbrsETLvUa5ppytRHfiaVf+z0AMGzrSBAMHz7Mnw7xoTdwQaGbwOzRZd+es8IgisA2/A69MVXf7z6dduPu/OUrwDuxSfd4s42gF26bcZt8PCNGI4GazRWG5gnCG5zzxYglWCza16PI/nKPNH1XdZjr2IZIHi2VQUIRnwYa3yA3LBd2MB8bWC26NJP76lAMAxjvoYB/UK/sIH520CfILgraNV0bW5cA9cmeubNNLrvNGXmySnzXpcUIHi2lQYInr8fQ6yAjmEDsIEx2sBs0aWf3gDB+K4t/g8tbGAtbaBPEDyJO9ZgtNSX6Tgt0VE903Aq67ifbOvSzv3WOSUQd/XVV7trrrnG7dixw1177bVu586dbvfu3e66665z119/vbvhhhv858Ybb3T0oT74BB2M8WAGmQEoYAOwAdjA/G1gCGcLgGAAoLUEQHBw83dwQ9fxPEAwAc2un7YAwKCV0zZ6ape0Mq/bmsrUT36YVtdR/ar/EZj98KFD7v5jx9xDJ064h0+dcp/a3HQnz5xxX9jacv9w7pw7/fjj7kvnz7svX7jgNi9edGRXQ7d9yAf/BxuADcAGYAPLtIEhnB8AggGCcWCDDaylDcwLBGvH3gZGNT2Vp+mj+7XxKLXLes5zqsewZF+lOtwEz3arvcwDFsbGAR82ABuADQzXBoZwVgAIBgBaSwAExzhcx7iotZkXCCbA2PZpc/4SdBKtLpf6SzqZt3iU2qlefrivrivJsEr1BIIPHTrkjh075k6cOOFOnTrlNjc33ZkzZ9zW1pY7d+6ce/zxx9358+fdhQsX3MWLF90TTzyxSiqYaS6kv0XtZ4wDnw4bgA3ABsZjAzMFl546AwQDBOOQAhtYSxuYFwjWvrkENjUdlzV9Wz23Uyr7yrxuayrLfpzn1OpHdav6BxA828oCBI/nQArwgLWCDcAGFmkDs0WXfnoDBAMArSUAWuRGx1jDDCzzAsEEGNs+JfctwaZFM0m7pp20bI2/bnUAwbOtOEDwMH0fYhLWBTYAG1i2DcwWXfrpvRgQ3PD/gNsX4bT7xgue5tL/G24y3Or/Fr/gTvd1D25D3/T/hqv2+L+LE6+v33G1u9j0/45lm+7v53e1+8bnKn7xfyE/zeR5/v40bm3+mhdAOkA6bGAuNjAPEExumcCmBpzsrkv13I/pmtKuPFiOplSP00Rrten+q1YGCJ5tRQGCG2I9/Ppc/HrtTAU9Q8+wgUHawGzRpZ/e04Hgz93pLhAojGBTOPoWAFgHmre4s8JAJwKjT3qaqwNKCZolCK7qLZmdc35c1Xb21XXwbdU94gK4TmCb9RHq6zJyu5WWeFm0qEPAgw1MawN9gmAJENtcM9NKOqqb5M/iQf0n4TMJ7SSyrRItQPBsqwkQDP88rX9GP9gObGC1bWC26NJP74lOXmyQHghWN6M1gOdBcA5suV8tNWgtMFrrJ0BzbOsDfE8BgqUuGOBHnVQPC2JZyW31ZR6ltA60V3uTxPVVukM91n1WG+gTBPfjjsFlaBpYdxB80003uUcffbS4LNR28803F9sBguGnZ/XT6A8bgg2spg0UA8cCGyYHwfEW+OpwG6xfDWaw0gpKxevD3EfcyH6DbmH5FWQ9RuQtwLYBqIsbx6Cd6AZayyPkD2NWr12z/CIFiF3NzVy0tZptYP5D0RVA8AIjzUiHWmcQTACY3ha46qqrTCBMAJjaiIZorT+AYPj7ofh7yAFbhA0MywasmLHouolBMN9enr+/er34STaYlcbGALMLAMxugivATf143ACMjTEjsC0DUN+XbnsjbTKIbNwKuPgxFeCt1XleArCL2+Scp3w1W40rQHIE/kZd6UZZ6hr5pFvoArposgGA4EWHm/GNt84gmEDu8573PBMISwBMNFS2/gCC4YObfDDaYB+wgfW1AStmLLpuQhBcAUwGegwAFVBko2bwe/EFt7jz+setPMAVN7kV8JTAMQDfnEa28zh5GmS0AGNTX6utBnidC2C8MN9cjuohQaS1QXDeZ303A/SAtV+0DQAELzrcjG+8dQbBtFoWEO4KgKk/QDD8+qL9OsaDzcEGxmEDQzgRTASCPVB80tNcutHlW1cBVPl1aZMu/JBV4vNx93X+RWUNgiuArcGsBVZzg18wCOYHAXxz+4I73dmWX5pO+qt+kIv7tqRaF/m8x2H0kBnrNBQbAAgeQggatgzrDoJpdTQQ5legm26AeVUBguHvh+LvIQdsETYwLBvgOLHMdCIQPI0BMeAlABdudunVYQGa1XcmGeRm3wkuAct4yyoXloG5eEVZgku+xbbGlXRNeXNcKQPy09gK+sBuFmkD8wDB/IvLnJacu9Vu1cn+be2Sti3fJ6+2scbcDhAcVk8CYbKdLgCYegIEw6cv0qdjLNgbbGA8NjCEs8H8QDDfkFagk8Fw/F6uAqFsuPoVZAbF4f/+2v/KiPvW0+6vIPtxFLjVshD/Wp24+U5zq16FtoC0GuMR1pNFm9UZ34Mu6LCuh/FsCsiOtVqUDfQJggkY8IccO+cp1WXdxoGAaWVZ0lr5SWib+jMfpLkGAIKTPhgIdwXA1BMgGP58Uf4c48DWYAPjsoEUXZaX6x0ER7AbwR7fzN7iznrAd4s7T7/8XLiRDSDzTveN6jvEGnRqUCyNPo6dgUfrRrgOKPU4xLdTnfhuc5LNBt8WvwCCyzfjfn5+jLrMcu7Ij2vzY72Wv159gmB24QxkOdX1pTLVT9OH+Vn9ZRvy02kAIDjXGwFh+nT9Awhevp9DrMEawAZgA0O0ga5xZJ50vYPgqGhxQxq/y1qB4LP8r5Bqvywtvs8rbkjP389AWgPaHBgmEMoGb4BRE1CKccXtqgVaa3UAwS6uudAd6tgGkQ7VFvoEwfKWlRx2U5nbtGMvgWCm12mX/m19NA+Ucw0ABOf6mLQEEAz/P1T/D7lgm7CB5drApPFkHvS9g+B4G2vc9NZAagWUc5DMwDYB39jeArJq/F1HEOwBN4+bjKIGeK3bYQH28Tp00h2cC3QxdBvoGwSTg2YgW0rZiXO7LEvAKnlJGitfqrPGYFqk3TQAENxNTyUqgGDEgaHHAcgHG4UNLMcGSnFjkfW9g2DLmDyYrF5RbgK09P97L9Br1HwL7F+pTmDY+h+6kl8zCBZ8FED3/eLr28kYJAj2NNYccBOMm+CWhzPWnkBd2mfL0kXfIJhBLDlwzjMQ5ZSduy5zH27nsuRj5TW9Lus+sh35dg0ABLfrqIkCIHj5fm5Z/hXjYu1hA7CBJhtoih2LalsICG5SAtqwSWADsIFl2ECfIJgctgS2Ms9tbYDU6iMDgWyXeaax6rgN6XQaAAieTm/cCyAYvn0Zvh1jwu5gA8O3AY4Ty0wBgnGLh5tc2MBa2sA8QDABUf0hB68Bqi430Wh+XNaBg3lyO6fMm8tMp/ujXNcAgbirr77aXXPNNW7Hjh3u2muvdTt37nS7d+921113nbv++uvdDTfc4D833nijow/1wSfoAAfR4R9EsUZYI9gAbGAZNlCPuIuvAQgGAFpLALSMDY8xhxVo+gTBDDDZhWugye0yZVpOrT7cRqlul22yXdJxnlNJp/ujXNcAgdkPHzrk7j92zD104oR7+NQp96nNTXfyzBn3ha0t9w/nzrnTjz/uvnT+vPvyhQtu8+JFR3aFvT6svY71wHrABmADsIFh2UA94i6+BiAYIBgHNtjAWtpAnyCYXDcBTf2RLp2BKKeyTffnMqear8WD6zStxYPq8NeuAQLB333ppe6Zl17qvufSS933XnaZe9Zll7nvu+wy948uvzz7PPvyy531+eHnPMfdtHv3Wu4xHDqHdejEemA9YAOwgaHYQHsEnj8FQDAAEA5nsIG1tIF5gGB22QxIuUwp13Gq23Q9lznV9LJc4s99OZV0uj/KdQ0QCH7Rr93ifuU33uh23fJWd93ed7gb33ybe+mt73Ev2/de94o/eJ/b8/b3uz3veL975Tvucq98593uVfR51/742Xnz693zr7xyLffYUA5bkAMHf9gAbAA2MCwbqEfcxdcABAMA4XAGG1hLG5gHCCawKT/SpTMQ1amk4TzTUFnmrfamOm5DOp0GCATv2PHL7tpr/4Pbvfs/+u/+vuQlL3Uve9nL3Stesce98pWvcq961U3+c9NNNzv63HwzfX7Nf95w55+6V7/nT/0NMQ5gwzqAYT2wHrAB2ABsYHk2MF1U7rcXQDAA0FoCIDi+5Tm+oeh+HiCY3bMGrrLMeU65j0xlG+Wtj6TnvEXXVMf9kNoaIBD8Y9/7re6Hf+LH3I//o29zu/63b3U7f/hp7pe+/5vca/79093PP+vJ7pU//u3u//mfn+b+wz//Fvfqn3y6+9nvuty95gVPdzv/xbe4PS95CUAwYixiLGwANgAbgA0oG7Cj7mJrZwTBR9yebdvcJfTZe6TDAm+6fTu3ue0HNuu0hzfcJds23EGlpKYD88G929wlO/e74419SMZdbt9peegPcu85XNWd3u+2b9vmYjnjF2T2c+S5mqkhu5oTyctz97JnfLSMUl7km+wAbbCPaWxgHiC4BDi1W2c6XU9lapN/umzRSHrk+9MAgeDn/4sr3ff85V+4H/uh73fv2Xi2e8ern+X2/F/f4f72E//cveh5T3V/+f7vd2976TPdxou/0x35yD/zIPjoX/4zt3fHdwIEZ7EUfmoaP4U+sBvYAGxgFW2gv0g9Paf8tNXCp7QIxw/smi8IrkBqOxCtALkEtKc33UGSLwPCk4NgBq+mDhTY9TS+LsmTyb73iPMgmB8c+PkBBJu6xSGq/sAIOulFJ32D4Bb3ieYRaoBA8L+54inux5773e7fftc3uZ/7x09xP/+cp7if/d7L3Yt/4KnuZ777cvei73+qe+FznuJ+8dlPcb981VM9CP6Vq57qXvjspwAEw1f14qsQGwGCYAOwgVWzgSEcCfoDwa03smTA6iZYgkeZ93QGKFQ3tvomuAmMh1vY/enmOruFlWBVj6tktoJ6JrvYqKo+yBBuwQGChZ4snaIOh6c52wBA8BBC0LBlIBB83a/f4l76+je6PXvf6m5+yzvca956m3vdH7zH/eY73+t+6w/f515/2/vdb9Pn3Xe5W26/239+5479jj63fuQhvA495328agdDzAdnA9gAbGAdbGAI0X9CENz11eAKVEpg7AGhAJvUJkGibs9ubsOG8CBXvDKdg+AOYDUG4wXcBNNYtTnhdeh12NiY4zgCGEDwEELQsGUgEPxb7/6gu+sXdrm3fOCv3IvefMLtetcX3OvuPe1+6jcecb9/9CvuxW99zL3yT77qXvvnX3O/+Kavu9s++3X3wjefda/78Fn37pNbAMEx7o7DL8B/Y51gA7AB2MD8bWAI0X8qEJy/GszAOL9B9YBVgmAfCBVQZRAcwWLFg+uz4MnjpO/uZiA48lDfza3q/fd9O75WnX83WMmcyVQZiSkvg+AkD26C57+p4Lig4642ABA8hBA0bBkIBN/yB3e5P/9X/6f7/ff9ufuJm0+4n/+dL7hX3fMl90MvftS95fBX3L+9+atu121fdS+7+2vuR2/c8iD4/3jJOffyAwDBXfci6OC3YQOwAdjAetnAEKL/7CC4+j7r9p35j2N1B8F0O7zhDkogKfMMOqu6ff77vQFYJhCcgKqvE7fFYVOpm1/PS4B2Bsf8HV0e06cJfGff6629Tp3AbtzIfhxx+71N3QTzeJUO8x/vWq/NEHWW6R46gF7mZwMAwUMIQcOWgUDwr3/gL93eP/4zt/cjR91v/cVn3Mb9n3e/99Bp94YH/rt7x99+xb358Bn31mOPubcd/6p78+GveRD8liNb7u1/t4WbYPhzfK0FNgAbgA3ABgwbGEL0nxEEJ/AZXv1NwLINBIdXmysATMoRwLfeN4DYcAO96fbtJdAcftHZ/+CVzzMIJZmSHBpEpHFzcJoBXAanftHEHI1F9PyF7Nl4qh43wfMDNJneS+uEejhiYQPzAsHWrzmzsy+16XpZpjx/2vhwe1sq+bfRrnM7geA3/N4fuU887Vnube/+U/e/XPtZ9+Ov+IK78Y+/5L7zRx91bzz0FfcvX/RV94tv/Krb+Ydfc8/96XAT/Nx/f87tejduguGXEfNgA7AB2ABswLKBIZwtZgLB+a1rdWNavQJdB7JkBApQSpAo8p6vBKLUlr1aXY0Vb2MZAJcMjYDzfrfP/4ui8ONY+SvP6qZYHJRrMmdt1XhC9myhVX0NBEf5CZCXgXvG0xofdQB3sIGJbaBPEMwgVafs5HU9l7mdUqqzUklTamd+k6aaN8q5BggE/+f3/Zl752ve7N70Xx90/+l9J9xN93zebdx/2l3/R4+4t33yK+5VH3zM/fZHH3NvePCr7hUfCN8J3nPPWfe7h3ATjNhVOpOgHrYBG4ANrLcN5NF2OaWpQXAAwBq4BTBJgNX/W6IMuNJidwPBzRsjgW0CtTSWT2uvQAvjql53DsDXArxWHfdXMltgQ4Fdkr/xxpkAufx/yXgdemIA02wjvHZIoaeyDfQJgqX7ZjAr6zjftU3SSWDbxEf2YTqks2mAQDB+GKu8h+BfoBvYAGwANgAbmMYGZovO/fSeEgTTbaoGwJURVIBuz95d6vaW2hlQUv8O3wOuAc4EgI87F/7XbgW0bVAeZAqAlG+LK6Ce3cKGV6Pz22E2apY5/Gsjc6ENEMx0fmy61Sa9xIcCCnQDBAME12yd7Q8p76W+03mBYOmapwGm3IdTyY/yXM8pt1tlqpMfpkXaTQMEgvHDWPBBffse8INNwQZgA+tuA92i8HyppgTBDYCwOsybr0N7sGd/D1gbg/lKNAFX8Zq0p4nAMt2+mr9eHfspAJqBD2rT4H4GEFzN14PrKu9l06AZIBggOLNDBAftD+ZRnjcIZlDKaVdXrkFrW5n56nHaytwPaVkDBIK7/jDWH37mq+62E+GHsehfI/Hn1e/5U/fsyy+Hj4OPgw3ABmADsAHYQGUD5ci7uJbFgWAN/EgJVl2lHAmCw02uBqf5TXA6JFc3vQx6/Rjp3yrxbbR56+vBKN8YMxCpbp+Nm+Psx7Rqr2MrOXi+/Po2y0f1AMFwCpXdJztm+0M6L53MEwRPCkA1vQwB3MapbJN53U5l/ZH0yLdrgEBw1x/GAgiGr5qXrwJf2BZsADawajbQHoHnT9E7CA6vJYfXi/MbWcuAK6BoAsw66NUGoG+CdbsvE8AUt8VUF0B1kDEHsvlNc+A35U0wgW81buAnb5sFwDZpLZ2hLugReoAeZrOBeYFgDUbZjZfqdTvTyZTyskx9uKz7cxnp7BogENz1h7EAgmfbj/Bn0B9sADYAG1gfG5g9Qs/OYUIQvD6Lg42ItYYNrLYNzAMEMzBl0CpTctdctlw395V0TK/Tpv4WrVVn8UBdrgECwa/94Mfcb977N27jrx52b3rwM+7Whz7v9h077d7+t//dvfPvv+Le9ekz7g8/85gDCF5tf4F4gPWFDcAGYAP92UAebZdTAgjGa6h4FRk2sJY20CcIZpCp3TjVW38leotW1zXxJFrZznlOdbvmjXKuAQLBL/q1W9yv/MYb3a5b3uqu2/sOd+Obb3MvvfU97mX73ute8Qfvc3ve/n635x3vd698x13ule+8272KPu/aHz87b369e/6VV67lHsOBsb8DI3QJXcIGYAOrZAN5tF1OyT6hFWRZJeVjLnAmsIH1toE+QXDBZWaAtEQj6xmsUtr0kX04X+pL7ZoX90HarAECwd996aXumZde6r7n0kvd9152mXvWZZe577vsMvePLr88+9CPX1mfH37Oc9xNu3cDBONhI2wANgAbgA3ABiobaI6+i2kFCMaGxIaEDaylDcwDBGuwaZVLrp1BLLXLfIle13MfTiUfq073R7muAQLBHz50yN1/7Jh76MQJ9/CpU+5Tm5vu5Jkz7gtbW+4fzp1zpx9/3H3p/Hn35QsX3ObFi47sCg/Y1vsBG9Yf6w8bgA3ABpptoB5xF18DEAwAhAMbbGAtbWAeIFi7cAk+dZsuS1rKt32a+us2lKfTAEBw8yEGhzzoBzYAG4ANwAamsYHponK/vQCCAYDWEgBNs2HRZ7Uc/ZBAsATAXVx8ib4NOOv2LmOtMw1A8GrtefhwrCdsADYAGxiGDQzhbDEdCD501N2647j7NAFIyl/xgPE56g4pgPnpux806B5IvBQ9GeqhjQfcXYecC33rPJMxn3R3kRwbJytQF8q33b1ZBHmB54Pu3lO5Qfgx7wjzsvtvunt30JyPukPV/BdO5yqdxPnmc0h6QT10ARuwbKBvEKwBZltZBgCibfuT/Npo0d6PBgCC4Tss34E62AVsADYAG5jNBvqJ0rNxaT95Cf5hwQlcCuDoQWAdnFoA09cxeBaAl0CnB5SiLo0VeIe+D7rbjP5Ee2iD2gwQvONBD6JrxnrquLttx4PuNjkXPz7NT4xZa2fgn3RgzdWP53UzP7pHXADj9JCgNr+aLkEDHcEGpA30DYKFq0R2RTQAEAyfIX0G8rAH2ABsADbQjw0M4ZgwMQj2gE/ePhZAMBmJB7cCtJZAMIO5dItbKZh4V2Nx33s3EqhMhnjS3bXjuLuXwHSULdwE33X3cXdbrEsLR/x8mwa5Yswol5jDI866Ya5uhhdOVwHybNw0x6Qf1EEXsAFtAwDBQwhBw5YBIBh+Q/sNlGETsAHYAGxgdhsYQvSfEARXwFLePDaA4EfotlWATAay/jVqfVNp8CF6fs049s1AalgEpvOgOwJelpUAqgbO1HbUHVLykVEzr2jgnuaBKIcG9kunw20wbsH1XkK5k00ABA8hBA1bBoDg2Q86MUbCL3XyS9AXbA42ABtYBxsYQvSfDAQbQDV8J7j+OnRYQAaiCazG7xLrgFgDpDl4jSDY38TK8RKdDYINYMtAumVMNkI/dgE0Mw2ly6LL5w3nIdcEedhDyQYAgocQgoYtA0Aw/EfJf6AetgEbgA3ABqa3gSFE/4lAcAKiYtIWMI4AdwYQTABVvOYrxybQF78HK+hyMCjGFjRksLG/BsGKLhl39brzFelGOLUJXVS3svRDYXyDvQg6qRt7PCkj8tARbIBsACB4CCFo2DIABMNXIF7ABmADsAHYQP82MIToP1wQzLe1FaDOgJ5oo3oGnEUQ7MEpvxJdvQpNfDUIFnxrBt8I9oVxLIOu65jx4YSQF3V4RW1NbWARILjLrz5TIJC//CzzHCRkHee5bZqUeOCvXQMAwYgVtbPAmvpL6AF7ATYAG+jTBtoj8PwpJjoJZUCUA0ETAPMgM726bPaXfMTNb7ytrdrzvgxk06vQtDBlECxeiSZ5+XvDCgTrMbPFbponz4HSZdB1HVPKiTzA75rbwNBAsHb3EqjKPNFZZaqb9KPHRDnXAEAwDn3ZOWDNfSZ0gf0AG4AN9GUDebRdTmmuIDgHpdV3ZgXQTYoMrxvzjW74BeYEnokuB8HVK830y8+CXz6eeB2aAlf1qjP9gnT2KnX84S4G1gUD7wo0l0CndZP0WpgLAjkAMGyg19ehJwWfXUEshwWLP7dxqnlyPdLpNQAQjBiCeAobgA3ABmAD/dvA9JG5v54TgeDw+nAOTks3nx6YRYAZlFcCax68Vv+b1xsaAVa+ra0O67pv4J9/97YRBFf/2ij7f8TyJtgYMzP6JYBbP36HcfN592+omR4AngCgV8QGVukmmEKCBsFdgHN/oWQ1OQEEI54g/sEGYAOwAdhA/zYwhFPDZCDY+nc8HqQ94OjHoPKPAst8m1uje8DpX4wmgJtuhYPiNQiufZ+35XVoMuAaWBQg2BozM/oOYNTTL5xO3XivCEDJdI85AXjPwQbWAQTLIKNBsmxD3tYAQHD/Bx/4dugUNgAbgA3ABuyou9jaCUFw9VqyuqWFMS/RmAl0i1fCsRZLXIs5ADWs5/zWs28QbIHMSeqabm6b2jhk6LG69OG+SG0NAATPb//Bt0G3sAHYAGxgfW3AjrqLrZ0YBIfv6/IvLa/v4g1j44bvUsfvOAOE4cYUNtDZBoYGgidx/RrwUl+rbhKeoK1rACAYMX4YsR7rgHWADcAGVssG6hF38TVTgODqF5Bx+9j5sD2vjetfEcet/NLXYV7rC77zdfirCoL1DTCFFatu8eFmfCMCBM93D8LHQb+wAdgAbGA9bWAIJ4KJQPAQBIYM0AA0AA30oYEnnnjCXbx40V24cMGdP3/ePf744+7cuXNua2vLfe1rX3OPPfaYe/TRR93m5qb74he/6E6ePOkIFJX+rJvYWepK41B9E1/ZxnlOS32bxlrnNlrvQ4cOuWPHjrkTJ064U6dOeXs4c+aMtxOyF7Ibsh+yI7Insiv8QQPQADQADUAD0MCwNQAQPOz1gXTQADQwJw3MAwQT2Ozy0VOSIFW3WWWLnuv0+NTfqrP4oi7XAEBwrg+UoAFoABqABqCBVdEAQPCqrCTmAQ1AAxNpYB4gWAvAwFTWcx2n1CbzkraUt+i5jlPJ16or8UZ90gBAcNIFctAANAANQAPQwCppACB4lVYTc4EGoIHOGugbBFsDS/Cp22WbzGs6q2zRW3VWX9R11wBAcHddgRIagAaWpYFNd9+Oo+5hNfyX737Q3XNIVaIIDUADUQO9gWDabPH/BG+cdHHznTru7rn7uLtH/H/gTpvy0FF3+92bUdDmzEl3z47j7suKKMqg6puK1KfbuCezOcW5i3nGOiHbwxv6/ym3lR90950SEp867m7fOCkq6B8gH3W3ZnUn3T1ZOSdPJXKcD3Scb+pF40UdkTw058J4M8/XOdeFR5RHiEnZzAYs3Sn6VKT1rQeVGs/UoTknddZMmbV2t8esW1Ww94VF6fw6ivnyurbYc+AV7Cjau9WH6sQ+MGWYtFKtp1zrms1kY4e9+3tX3HeF4ioAACAASURBVO9+74qPubf4z0fd/r9+3H3hvR9zb3zGR9zeZ3zYveEZH3IbT7/X/fbVD7hjHb4TbInfBExlm8xbfKiOaJiOU03LNF1T3R/lXAMEgl/+be9yN337e9yvf8fd7je/44PulqcfdG94xp+7333GR9ybnvEx9+H/ln8n+Et3fTz5x5yde3hD+fOsfbqYkrFQfkbuiYyuoTC9z0nyd4rx3rcX9KH2di5uR3/DfkjEJppbq5/iflVan0s5NuRy5qVJxpZj1nxZJp/w2X44GwzlkshSWrN6DA9tUhbndEzRZclb57vTZrqa6jxpj0V88/nkMs4+bs7Pqf2oWvsriv0ifUzbfL0AVd9s7lfQvtT7TNsa9Z5Oz9bEafzSOS6nFzab7QXjLC3ifvM+Mvp6HYiRhY5j7YqfveM8rbnHxnFnpgDBZID1wGVtNm90wghJVRadV6E2pgmch9z0aTk23X0bdWCc2ifYSLTR1DxKmz/x51zdSdjyMn17avVPdR2DIOm7Wsfg/OpraktCetPOsHnMJJvNsa22tX+DrWT2Rhu55DRr6xseLthO2dKBmsUM9pw4dRgnERu5uu0ZRKlK6lE6PZk3g17z+vsBiIelY+JXWhNZr/t6+7UCV3ggk9uM1kMof0n8MNYX73wgguD3f0z+MNZRd/sMIJjm3gRIWfklUMvtMp2EVvZDfnINhJvgD7q3fPsBd2/nH8b6rPlQNjxoanroqO20JG+JztqHJdoG3jX/XqK16zOfa5PE2myflvxPpG7OTDJu5JT5Nnrg2hYHSccFvyP9lc+38QoxpgmURTmrjC2fXHeZrzo1+coOa03nuCSjtidd1hLLcndaay0nOU8W9dR4JrTPp5OM63qJ+1Jn3fJyjeTcLT1qjkzDKbUHHtKWZD5xkGOlWpy9ky6MnN+PwTeQzvkcblCqKus8aK8Ld7TXh1snTLVtOxq7g4+bcJhFk08AgmnCdMA87l+7uMffaCYwFBazCg4bR8PBlp7A+sPvUXePCBzJoabp1hZLBsRElueItw48/NTXasscfneHbAPerv3rdHKumd7kXHgeYsbeGSuaWp1sNx5WeCed0RgB3RibxZDOlut8WtsgqXXa+TKH5jkG+TVYrev1qHuYbKJhbk3j3XOoGazp8eWcWT+ahseLqXeOxnoU16vNAdVtL44lMnX9PujuOyR0lenN4tnsiP1QxEMDWSFDOdvgaDO58gNMrn8tc1jLRdwEl+eFljFogEDwH/y729xtf1H9OvRD97nff/p97hONvw79ZePVRLZjTq3Zazu1aKiuQFfwweQLrZjruffucyYDdtk+lTFf7G3vy6XvmFHmur8r+9zcZwe/UdRlabka6hvXRvWTtJRPskn/K/OKgShKXqK6nKX1KMYh1l8/8YiEIPnijf0k50lLTo75Vlt2Jpxh3EpzmT1TnbTpsnZnbCG7TLqXMsR15j3DuogjJnvJdO75URuvLaXpvM8P9OIakW0w71Y9F/xXlElmLFqrTvbhfJ1O6yaTn+2b58FsrLcRN062vKGY1iOy4TXgcazUGJv7L+PszWPHVNozrbP0y5FoXJkJQHA1sWohdSCIm03M328qpSSLztxQloFUdXFsWgRpNKL88IbYsF6mtNmDiNUG6WCYt9Pr3Goe/iDSIGO2uVRfvRHjfFh3Yh5c1Slt6BcDv9RXiWmlkxRkA6Ffz4b+pU0663xlf1NkuTEVQWZvDfpR3RqLGU+LksbpahtXyKfskhkFNm3Dsr1Lvh4EuvTyNE1zUPbs/BPBFlmJX61fizReBiOYcDdDRt5L0d55HbKxg14WdRPM4iIdnwYIBL/hdv0vkh5yf/yMB9zhrS3/L7X4XyT9w/v/2r9eTw9XpP8nP0o+I/rT4l4IIEv2LeYzeya9hgMr2X/N9nkPxLS0pyb1ORPIS2OL2OFjSZSnahN+XLbX4q+go5l72h3H3cMe7KeDe/IF+XyzeEJrIeTK2rJxiG/g065f680x2/ZJdpbTpgi1RBftR5xZQp0828i8AnVS3w35Znl0TNHlpll0p7X0wussv/ZWo1Pr6c+W1fq2nwmDvvT8O41L0zbiUXH/FuN+k/7stmCPycaTDYv9STrQumGZK18idRl4SFuS+WquYt9I3u16ruxA2HFJT7W971Ug5tVgx56n8pNJN/Zay3nY2i7UWrqtSKO/kPoqsHEDO3sHMfO1//LdR/1XNKW9lKYzhvoJQTAp4wH/Hd/b1QHdOwo2SH9bXL32Rcaxo+kmuBB4swBUUKU2PC4fOmoElnwhCxxjQJWO1qYtOHSWwe7ka6feiMSbdcxOtMmR6E3XRCv4Wq9n+I2s+dXmGOwjBuuqfer5xv7yaaSd12OyaPlGbXaekYfSU6wnptIuzbWewZ5Z6OrJYx6MC/Ym+tSzDfOVwUHZlT+syrnJvHkL1WFvEQ85Zl3YrMbbWxt9Jlce1KTN1W/Ogl5wE5ypHAVDA+F16AoE3/Nf8u8EX/OQ+0Lt/wSfcB/Y8XD++xTkT7QtU13Nnxb2uLJzQ8x4c5b7DKLssDcrhrTn8v4FeaIAdrsZKwpzyPap8Lu3bxxN4LTYN8QC9s+5r68eBmi9x1c9q0ko3loe5h2nnL0CSLpN4CPR2HpJ7SmXjZeqs5zXp4zPwm7CgVSuscxnbGIhntUM3UQifrjA5zyxNiXAQvW5/UhulO8Yj+LYVayf5Dyp1jOCmo5nwqgb0vck4/q5GQ+C5XlBq6OPcjVfaUfJXo66++RDFq0bvuGs7EDun8BP2pLMN4Dgjnq2pu5132KToV9hfxnz0+NIPcn5RroSD6oXe9DbedOeEHvU826iFXyHdfZmPau19xPitqi50WYmA8FkCJWR6oBpGpShlpyOlGsFEQU2DD6+ShusLx8t/ChU0/cUcuesA5/cOEmUYAT3dfyhK8lT8vMbP9sE7PjVj1+lgcs5rQ9NyQ750PH4Y1tyPVguTrk70Xj5ib8la6xLT8plMJT8ep0vC9iQyvk1kHVrIkcmnJucV2Awoz1XUpiHSBN8tok9g6OStiTzphw0b/vhRHZg6hTgcjDbOEPDHtnu8rXReghleRN8/vx5Rzd6586dc1tb/X4nuHEOaBy0BggExx/GeuVfuVOnTrnNzU13hl6H/sxD7l2v/3tvN2Q/Fy5ccBcvahBsHSDClKNfjRqYMqbQPog3oZFZlSmPLymn8zl6X1WHY//QWwGCzIekkXmf8sE9xklJz3ErdZspx2NlvinGsNyPRXniiHRWkHMLvi+nM/TS+RDM4xfORVIvUSa5xjIfCapMktXHxbs5nhfG8r30fPn7ohXLidbG0IsWsSp3jds1Oq0fX+5+Jqzx6yQf6bWgw4n0UxisoZpvXcM+4nNskiWbj5aFdSNAcNoTxCPYS6oTdj+jntOUWOZg9/k+UrYWO03pJ9UDMNJNmhvvu/yNlThkW0brQ9Oz7sd09vY/akw/Tlz3KeRD44MAcSbW0x5DeTIQXJpRXw5e8mejkXU6T4ang1e1IGTg+YbSDlhu8LS5Q4CsytW8+GCdD6/5Va1tm0FtxJxnS0nN9/a7T7aCj0z2qNP0QCA5yfSL0nwwaZQmbpBExQ451YRcJ366Ez+l1OvbUs7mmz1RJqeeO9zMAcqNrO2ZgoSuIzl8n/ohwZhKfoNsElBlZZM7Hgy3INaYYv56rnW2BRvVhMqu/K2VrhPj1m61DCeph/BP5BUInuQwymuVzVnttWTLOnhqPYRyAMEn3IHq16Hf/Iy/cm96xn3h16F/6bA78dhj7tFHZ/9hrJouUDEaDcSb4DsPuDf8/t/kIFi9Dh1BsHwdOvqV4Hsy+61pQdtpRaDsXHdjvyvtP9HUDzCpjXKz+Jy6vNHXk++KczdujiohIj2VY3zK6fW8pvEb+Vkg1wDxz2SVckTShtghfaPKN683xeEH3T2d/wtGrpcoWuZ/7fUOOiuAI7YB8b3SxDvPER+tS6prnifzqNsLt2RpS9zjWJDSNC8fZ9Qa8NrSOueyK3lmGTebgCiYtiTai9mwL3N5i8TZD7rJPSX3jswTp+A3kg50ez6asivrfFDt91Y9R3sj4Imzt39DotKdXLtc/6K0gLM3jZbsQa195ttVmxBzLNneQHDXzUqKqS30JM6nKbCqw0K+GdNmry2O2NDkzKmfd7ByrFqnBBqzJiVD1lYVwvyDk9OOPI5dOfJuepVzq/KWHNIhV0+k2ND5PX8SsbY+xiS4X2oqb4be5yvnkQTIclKPKUBLPQlyS1eiuZYV9DRObY2mtOfIS/BPYxdkTwRGbpo+BhtTHklXXvtIRTwUCI5tKlO3LUXARSVX6qf3lv6OXtBLBMEv/qT7YnYT/LfufUsCwaVfftb1uswq6ZrO2r/rOGOnmxgEf/6T7t2/89kwbWWfVBnASDr45fqZPqYQn2j/NK4GArIs4tpsPif3L5FXNamsbOgi6EMAGOnXBX2XeFT/ykOuWS4F/YtbH6mXQj7z70Iu5llLu9BQp2q+D9/d9F8sxHnEks+vpfS/Mp/63r6jcOsleN5zKPjNFC/lzAyfGvs+6G7v9K8Wc3uR3LO8tIOswS5k9qF1r8qZTeq3mmYZl0SbMu7bswq+IrO9EqE6s0l90Hx5PWV9YpXWRNKmds7ldhVfM+fmSfTMfSilfpUd4ew9pLO3XG+R9+uVx69mu5GLPcx8zyC45WlpFXztzagU1MUhqY1X25j+YBC+xC2ftviRxObLbrakIxOHBSWd+JGBljlfYT05pcAvDEs4scygtA6kzP77N8SjOaCzA/Tyy7nFAGb1FweT2sSpIpc9kFh1oSWsd97ONtA43zh23tdpvUS6eibj77+3Y82Xb3Wr/krP/CQ53ZpUhxbSZ0dgN4nMlh13PeTlGkgBLq9XJWO+pLf0gKaus8yuTHswxuioq3zNFJ+q2HSYDW9ISEet9RDKEQT3dBNMwLLrx55VqLUAaokv8ym1t9Vzf6S2BrLXoWv/J/iv3Ic+ey5/Hfrzn3QfuKv6RQnaV1YMoXprL0T6yWMKSW/vG+U77WmKeCYJ9L6RbZRP7d5fGHP1+5Tq49xyHhwHfK306wV67t20/7XfKgMJ0rOOdVQnfQePWKVSRr7R0mvZInvgJNbl1HF33yE1Tqlo8ha8Cr7Yto00SHM78afb3rTeqWcam3iUdU09rP6JU8xFHbfsg8reMhvS+tHlpjPhLONG4VUm8lT1XYoT9JU6kPm0rmmd8qHTmiTanCKUVH+tV11u0jPR8vlT7h15PjV8SZQqjtViHzh7G//qKgHtbL21rUUdk9artffrZvjGjDau0mgy/YDgwnRJyT4gSUMv0Naq9aLUCIxXg5oWo6mNePsFrsCQpxX/5skaO/4AQHIiFpkz5hGcVO5U2HF1NcyMLgaXTfdlAa75NTkpF48j67K8IW/WXh226sGurIep58sDa5mks2RnSqnhOG09MeMq1bYhy5z3Y4oDky8bDkGxjkU9h9hgZHjMrKms34wsK3TsI8eTec+L7DSA4Bz4yoFyW5YtMU98O/qBfM0iBzvD37E5tSl+jEjP2y5HEDyQm2ALsPKkqU3+6TK1WXWyD/KTa2DSm+DTd/21+8AnnggDib1EoK3uM5U8M8QU4mTvmw57kzoLWZNUet+klpCr2skXGr6Xqf1bRvJfrnEDP/ylNvIN0kea8qSOWRzLaNV8Jc/UPcX77Mecgq8r+7mCjml8eeAujSnGJ3uQ42TzEXS1bDbXWms6sKomsg39cECXpTyye7qpLoGOrnGwzZ7kqPV8nENTHNH60WXJtqlN0HUaV9Bn2Q62kNGLgnV+E81ZVtqPzNs+QXZNa9JMq/aV1p0uyyGa2oiO2vn85mlx9pbqk3lao3ocSWsoaSkfbCFfO7aPbL2Vneb+KfhF+eq6Hye+lp3z1zIMvZyfrKaUdpKnsux4Sw43iqAWJdbLDG+eFiDku5j8eHHV65Jx06Z2LS8bUuvTTWPcZJjyhi0ALDJM1hGlmcFHuTgYJ/m4D9ETf3o9SctMeuiyVtmYUt+UpwOPFYSEbLrL1PP1jKo5ykOWoVM9JpezjR4fFnBrlWrZZVnmK/KwRvRjG2p9FNusOIHM0x1Is9GqQtk5ZtRyjjLPwL86wHrbsdaenxRmTFWB+Jp9FV3xMF+n83uP7ULyr+la6yGUhwiC5SwlqJV5otFlq45o9EfyR75dA5OB4NPuIy8+4j75RAWClR0G31sGDLPEFJpJ7ut4buQ/y2My1XQ+R++ryK2ekX6FW71/oRhYyaf0xWQ+VW1JVxrAq/mqfpGneGiWxcQWH6XjM8fdUlqKwfUYG+KcRR9lpgzrkVJ/7hEPZj2hmn/V2baNxLnYHh/MEG3Teje18ThdaLqdUbS+o96iXsTZimMEi8Gpso3MDuSZsiEfx2WeOlVj6Oa+ynI/yHyNf02etCZFG/BMlF3NoOcgU7B3v45yz7F981sW2UOq0DPNL8lemydV1OYqQaGwj+ptEL23sz0a5WI/K+Sv7GP1zt6kRJ6nEUOEfmnvtO4Fc5GWX9kLCC5No3lTlXpV9ULBRUphmJ5Gl0VHLQsbvLlw+sk28ZWvTWXjlJ6Opk2Wbab4dEYI1zXr5Uh8k+zCGTANOf74pCYNkBxIqstyDXr3OpMOS3Zs6Nc6puSj8tw3rFcV8BvGUt3VwbBhrWSgZB1y8IttVf9YDg5Rr6+WwZcnkNkfdHjsljTZgDWqsAurmetq8z0ebn95ntQu87XAxI4y2aY+pNSCHY9tpHqvGiS+im0jtvsDG8miHbbWQyhHENzD69AabHYtR9krYKv7cbuup7L+03VtZd0f5boGJgLBn6NXob/knqhAsGnH1V6r7Vu5xwhstOx7y+eY43V5QEXT1j6gYfwku95Xdf3Fmmx+wW/WHqY2+Eiam5xztvcz3mr/N/BMBzzxEFzoQY4X59Elk8kjOlS8k/5EW5X1QMyMsdrHah/HvNT8q2rSn+mTxTrX5dLrq8s8pgDnoqqebehfJ67V2PatyLTudVmQd+JXfLgkGDVlG+2vqeNkbXI/yLzmUp9zWpN6m+yt7ErrVZdFV82XymSLdXurLln4rEE8iC/O3v4cW/OXrOMGG2uyBe5eTPkSRLxdKmnHDHzlPOonKdk6ZZ6NvGjogu80T99icNIbzypHJ18KGiyMDDLNtPlrKsmJMKcstQw0PgFvAQ2V7NZ8o2NhXhsnxUbhudTn0UXfcTwxERqvXi8Pa/WxYneWMa5F87x5nPom43mV+0fH6p0n0ckn5YW1suyGHXHVFmzanqPUTRf96sMIzzfqS8sTG8qZacbNdKXmm43UKo8KkFnnqkA8zMMdE0tbkmvG7SrNbihEW7bfhL3w/DxpsIMAgi/6f21j/YukT/zGh9zG0+91v/3ah9wXv/hFd/LkSUegqMufBKAy39RX08myzBMPXbbqiEZ/msZHW10DtN7xXyTVvhP8Ef9r4vv/+nFH9nPsliPu2MWL7okvPFy4pWP+ZJe5jc8cU+JhXdh8g7+Ne59Fat3jTCjTgj+NJLksNT8X6aoMyVCUOfe92eEuk53GJNrkT7K5ZrEoXwMtTpPP17QZoM5iTqD0vBr9n+BY6SHInXTYpL8gaxUXjXGoPdODGI6yVntuk0SVZNExLI+zM97mGrLxeE1z8N0yWzDAeWZjuU2pYcN5qrLHtnGnib9N66llaStn+yGzcX1W0nNOe9iyAX/7z3tS2lWPes7tSsuXzzy3ySR7TlWVsrNAqmNb6pLGNRLzjXpiPa/g2ZvmKL/iYtq3tAdzAcZRORcQPI6pQ0poABpYZw3Qjd3Fi2UQ/Jj/F0mP+v8LO0YQvM5r29fc403wsWPuxIkTHf5F0sV4E9yXDOADDUAD0AA0AA1AA/1rACC4f52CIzQADYxAA0MEwaWbW33zq8ukbq6zeFh1I1iipYsIELz0JYAA0AA0AA1AA9DAXDQAEDwXtYIpNAANDF0DQwTBJZ1pEMuAV9JzHafUxnlOZZ3si7ytAYBgWy+ohQagAWgAGoAGxq4BgOCxryDkhwaggak0sGwQLIEpTUCWZV63WWVZR33lh9t0HdXjr1kDAMHN+kErNAANQAPQADQwVg0ABI915SA3NAANzKSBeYHgNgDLQrfRyXaZp/66LOtkG+c5lXQsB9KyBgCCy7pBCzQADUAD0AA0MGYNAASPefUgOzQADUytgXmAYAk2WTCrjtp0PZcp5Y9FN0kdy4B0Og0ABE+nN/SCBqABaAAagAaGrgGA4KGvEOSDBqCBuWigbxDMINYSlkGtTiUtt3Ed8+OU6plG1jG9bpe0pbzsi3xdAwDBdZ2gBhqABqABaAAaWAUNzACCw//oerjtn7DL/88p/tdWk/Li/+FqIvJt6X8B8v/8qv0/N/5fXvy/zrqkUebwf/Hi/wrL5Alj18YzaFi2xnTe/3Oro+6z/wvXpKt5y5vpEQVooH8N9AmCS6B0VqktvlbdrOOgv60BgGBbL6iFBqABaAAagAbGroEpQTD/Q3o1/TaglbUTiLT/Wf1EIHgWMEbydOgf/3F0B0CdA2brn3l3rVO67VqkOTWBV6OtGch3HRh00MC4NNAnCB7XzCFtVw0ABHfVFOigAWgAGoAGoIFxaWAKEKzBa7gtNW85NcDMQDApingddQ8rnT28YYNjRRb66zHqRMWa7uNoFjmQJZCcg1+mz+lCbdc65tFTWtN9T3zBBhoYqQYAgke6cAsUGyB4gcrGUNAANAANQAPQwAI1MCEIJsCrAWrhVpgArgaoFhAz6rqDU2OMjsorA9fEwN8Ax5tTmnd4BdoE/J5OA/o2+gdc5KV1lcSYOJfLLcaIc0l1NnifeEh0gAZGpwGA4NEt2cIFBgheuMoxIDQADUAD0AA0sBANTAiCc5ke3iDQN8tNcOBHoC29klsC1fnYoTQlCD501N2+48EAQOP3fy3+VV0E6mo84nP3ZkVkya3oPWXXugZ5pmmKcyh3ngQ8M3hP8y/zRQs0MEQNAAQPcVWGJRNA8LDWA9JAA9AANAANQAN9aWBqEPzwxgMVcLXAH4lngL0OQMzsV5ytMUaRNjR4oEfAlwFs9T3fBMI1A/nKdhjP/DGwjePuvh3GTXDthteS2arTcsxY7qT7whisq0JzuZpvwvXbA+UeaIEGFqUBgOBFaXq84wAEj3ftIDk0AA1AA9AANNCkgSlAcLj5TaAxlPlmMEs1AOwCxCYCXJOAxyBnvLlU4xCov1XL62+5JYBT42U8rIcBit6vRNc6vWwWf03j3Fxuc7N51scs1hw6Wj0oOenu6XLjXmSEBmigfw3MEwTzvyRiqXWZ66dN8QvR02pusn4AwZPpC9TQADQADUAD0MBYNDAhCCYgJkEhTbMEzgywZ4Dg8Ep1Ulf37wOnPq05f9ur5LaAnabLfg2abnl5TjTn9L3aW/2Pe1l64JtQSVvI1wC4npXFX9PY5XRrb7ebtXKthK4m45Xmnx6amKOhEhpYuAbmDYLlhNpAK4PkSVM5BvL9awAguH+dgiM0AA1AA9AANDAEDUwIgpXI/qavBM4YMIo+ElhR/ooHxHdqnX9F+da+bwwJyFo8BbATEjpHctUAKc+R58Rl6sl5TgU3Od9YzTxihf3quGz2eYN/jUZXBBAaAWi8ma3ozLlSmxpL6WoyIKxlQhkaGIYGhgSCSSNtQHkYWlsvKQCC12u9MVtoABqABqCB9dHA9CA4AjwCTB1vN30f+u4s0Rvfn73iQf+DVfedWsACKGDXOGKkZQCr58w/EKbmFPtJ7syjrU62U14BU92clVm+o+6e7N9NJR7+teka2A9MarfxtXkQH3Wzno2PAjQwfA0MHQRbt8LD1+pqSQgQvFrridlAA9AANAANQAOsgSlBMN0w1gFf/Tu1PExI/fdu9e0vNRE4voJBVQJqee+eSzVgV+Iv5bEALPXj135znXz57qOuDugtHladlkfKodtEWb3SXQO0lazxu9GiK2XNW15TV11kVsxRhAYGpIE+QXAbYG1rJ7Xom+C28oBUubKiAASv7NJiYtAANAANQANrroHJQbAHrBLsETh7IHvlOIBdBrWVhguvJYcfcpL8iH4BAMsEdnVroLncvnG0/up2nVTVlOZg1Vt1it1EN8GpbwLBcp1kPtHSWsRXp1N1+iVtWUf5jjrU3VCGBoaggT5BsJ7PNADW6kN18vP/t3fm0X4c1Z3/a86Zk5wzM2dmThLsLDMQBhJCHJwQCIQsk5CEEJLJJCETe4BgDApkiB1vwVkM5DAazGKZYDDYDkkAQVhsGcubZHl9tqzFz7as1bKt1X6SJVmyZFmS9STdObe6b/Wt6qru6t+vf+/9ut/3ndOvqmu99anq6v529a/brwf7oyUAETxavigdBEAABEAABGaLQEMR7K0AOyu4fhPCQkunMgLTfmdXx2Srw4tjcV7Ske16Ii/lzcuywhoVlFrg6xdvRX637Lxt2199T2h4dkOCHz/3bkpw3rx+sTlanMchmg4RINAhAuMugjuEsremQgT3tmvRMBAAARAAgTlOoKEInuO00HwQAIHeEBhXEaxXfmV1OBTWm44Y44ZABI9x58A0EAABEAABEBiCAETwEPCQFQRAoLsExlkEC1Utgv0w2Yc7OgIQwaNji5JBAARAAARAYDYJQATPJn3UDQIgMGsExlkE65VfBqT3RRjPGrg5VDFE8BzqbDQVBEAABEBgThGACJ5T3Y3GggAICIFRi2ARrlxfSLj6YbIvrs4XCpN2wB0dAYjg0bFFySAAAiAAAiAwmwQggmeTPuoGARCYNQKjEsEsWLVo5Qb6+6GwUJpZg4OKDQGIYAwEEAABEAABEOgnAYjgfvYrWgUCIFBDoE0RLMI3JmRD4bEwXVadv6aJiB6SAETwkACRHQRAAARAAATGlMBYiuD454UyinXxY8oaZoEACIwRgTZFMDcrJGp1c0OCVsfDOv/3OQAAIABJREFUP34EIILHr09gEQiAAAiAAAi0QWAEIpi/D6y+Sau/hXs6f6823+Ztor2qBVXf4F08yQm30+I8T0wENw1X1Rde8+3jtbSxCGnki9kQKqQ2rWKXMVCllL7dW/AxqbgdoW8Pc2QpLwdyvw3ebt0/ysoRevmb1Wo8nb6CSoxitTPXGJtYHhvO9arxbcMDHr8en7u/b4sot80eN16bv+QdR1zExgWufcW3ol1eXGY1s8yO6jTF96ajNvo2877Hn4+F2vxeHovL90S5uglLInjlI3TVuY/RziNH6PDhw3To0CE6cOAA7du3j3bt2kXbt28nFkX4mzsERATf/JHv0bKtW2lqaj3d/J4JeujgQTpy5AgdO3aMjh8/TtPT03TixAk6efIk8bjK/kJzaijM5Tnw8avOF2ZesMfBdlq8YBNNzCuO/9pvw7NJVecQ1+RZ2vOuNRwrqjhzXGTu4zYH5lSn6NJORXmltG0HlM8VtfO1mOCfnyQ8ycV5MAlTcqJyP5rzoT7n2eO5XCif4+0xzWNYnXN5PDjXAEnju2xPaFyZ87a20ZhWdeyVbdch/tyn4wq/Z5vU3/DYrbv+TrOlsCrNF2FT0bem3Dk3t6fRbCPVACI4G4D2gCtZwZ2sLsKDnesJNq8MPTgLf5GnCHMzuuHFYIsOZj2w1KRRdTEeb3dmi2uDa5+/V6RlW4sLFFu/HNx+Rt4vcS34mOQ8IUTze2mJiG3xhYlbbWTisYnKZdqokXhS6otwjfa1fxPAa3M0X953Ad588rEnD91nDfsnfJMhwiBadnFM+F1i+r+ufV583bFg6mBbEk66xbHgW5bvR9sUSK85B6IlqCSCjx+nY9seo3/61OMQwQJpjruNRfDqNXT16Q+Wb+jM20QbYzd6/HkjOtbjx6/ppsC4z45rb14LpDP5/WM1asdMDIp87vbZ+FU7NlbP13YeNmXEr2Oi1wt53Y6g8OZEe+6W8IS5z29Ss/3IOcApBOdBB0fFDf+RnQddAwJ7RT/ac6EztkPXfG4xxnY+XlQ+KasY00U9bm5/LzVdfu14uppjuP5Bxv2g+Yzp1WPcHvuqDmFjeBl73TYXzHw2g+/bOr0iNi5Q/Lw4sxuYs01/a+6cMJDO5Ffttvt1c6tJ2P9/zUWwuXu4lhb78HmlViZ+666ljTGhqQ6SrDMDItCWw0KiGKDuQAoM/nmbaMKuhrFdNQOM+5ntVDZlXZ+3qRQeqFPZWjoRSpw36Jx26MHrDVhHSMmYtOnrbZEJIMiZ28b1iY2+a9te8JdJtu5iQOoVk9t1lT3RgplNQt+b/KG0KXWEKg8dC1Xj27cxVG99WLR/xUTuZ28MStSo3NQTSdB2fywGbK8bg86xaMdyduJmsXL16cvpi2Z7gL5w2v101WkT9PnT7qXPnXY3XXnaXbTgZcvoMy9bQpf/0C00/+y7sRI8qoEypuWyCP7rH/gX+ugP6pXgJXTlaXfSP5x2rxkvPG5uXDX8SnDwGFBjVubdKCp9rp23lhbzjVWTPzsHLl5QzEGhG1hcvzNnz8J8IW3j4zpko8SHWDm2VwgdKSN7+kndsJeI5Ha3ec6Qypu6ofOCX0bITj+N7IfSptQh+bWL86CmUe1nxmvNExt8s8xc7/L5T5/z9PHtx+nCves5Pi6c86SeU3Q+x9+wz9m23NbQsZmdh4vrnHiaYo5yzt1V7TXHerHYwGXL3GHarRmaJ+WytJyO2ej0pHRA6rWLgy26EzgWbD8E4vynDXXfd3xujyKapYiGIpgnyGwA8eByTzrSAk6jTixWrEk8u9UHmAxOTln4izxFmC6zSOvYpgePXFSrg4LLKh1sks537aB169V7Mdv8NE6debl7F62liakspRyAXJ4c0Cam1B6ZWAo+Jl30RO6ly29ehPtSW63yBctW8TrbyPwp9eUndO+k4LCXPjaPCwpLMTqrY0JdPMpELynMhakpQ+dNsU1KiFx0iF11bsKYdE6Aqjy/z5scC35eaY12S2NXR3r+2uMmOObKj36bYhPnnOBK8LFj5jHX7HHobXTbe5fTg3gc2uutubPbeCX45Enac8OqVs8pqccvhca9OV/ouSm2WhC6EItfkDrnpLaHA9ucMK+Vq61qg8dAZy6dU8vttu1NSOufX1LmSm1OM3/KuQbnQWaaehy1fR5M68+sHzcuYiG8mhYvWEuLF3k3rUPHtzzFJ+d1Pm4C50q5nkyzhVOljKtQaXwMqut/m6SuvLp4W1C2YCXtZVfNFdzHCxdtz5+sjBzzfAwv2J5ri8D119QmWrxoX+lnZcqCAbx++4p9fd0vBZf6K9T3Zi7y2hhKF1ygLM9xMm/ZuU6M6bnbTAQbMZFD5w5Qg6/gxINKHQSxk4aTl/PEOyUTHnrQqDvWsfJPz+4k80FhT0KByaGwux1f7cW8qkanjU3QMjBtGyR/abAXfEySaFu9dJPbaaOe8ErlSoUqX7BsFS9ZRuoOUV9o8gjaqusoxrVzknTGsRRS5KvsV5M3MAnr/pAiU8LM8amOI882/ciNHnu2ijY9PI7m5TeY1E2nWBUOU32C0/5AOaWTBVcQHMNFn4gNIoLXf3Yl3bNz2vy2k3/jyb/1NCJ48yRdO38tfhMswOagO4gIzn4T7I03b0wGx+2wx68+F5qnoWQliS9M+eK6mBvcC51ibnO6ODjPOylGsuOcs2M11LCqfMdFntdlUFQ08rmxqMr4zDnCm6u9JBW73jirSFmKwnlQLbKU6MxwQNGPdvz5x583h5QMlHg9D+TXwf75tXQ9WSqssKcUJQGB44jrCR5XflukDOPWXP/nbXCyODtFfrddxU2xkE2Ws1NWsROco4vohj6fZ76fC26/sFLduk87PLf77RyH/UYi2BxI9kLUu+OjO8leuK6miUVrAweFPyBcFOHBWeQJx+cv8tAnE//A8/fzaiuFim2Ld8eF8wbbXFxoiIANHYCcPdgOmchcJOU9ScdtsjaW6zY22D7jYoqJgeMy2wq2bpvUzQwvn7kxUVl3gFe5FUOEKJuTSikmyjKTSF9wmw07b6xLfdx+h61EFG5pMrNRVfaH4lLDbAWux7M1NvZkzNa57snGrYrLNuNDxmh+nFTlcUtI3wvylXqdYsr8RASf2LmBvvrZLSURvPUb99C/3jPci7Hq3hjtmFjxhmldjvb7+VP32ygjta4up0t7HPoRWmdfjLWVbvJ/E8znpHxMls81eo6tIJV4/MbONU7J3vERFZ1enU4ZlTtyjklsm1MW5x3s3FFm654PfTZmntLXC7kdwbnRsTG+qujMm4GyvWLMrrE7MW05f3leK6fRITgP6nN2sK8Tr+u4r9s7p8kx447ZbAEo7z/vuNW9Gly5ddJzvzc5rtLHlT2OSvOF26Ywq3w8Vl1HOe1QrU7oJ/+Yp1ieBdvNkwLaxuC1haq+mdfnyfvZ4+/6BcFSpl6wMGExBpJBXC9d+3O7VNQft4EIzga0O0jkTrMG4p3EvE7JUnoDIjYwrbjjg7fIU5643IONJ6fskYj8N8lygAVtiTxSqZtU9fsitl3Kd/JkO1UHkpk8uI3emzudE6kw8OsQZn54wAY3SISdrJjJoyPF5CsTh3sgFvyrf5uWPtmak39j+6U1yh4JCrjFhVFxQZZxz/d54rY3A7wC8km9KCMf78Je+obdyEWMk1enr8gTPKGp8V9Y6THI21KMn4rf5IstA/MvrCh82QlNxg+fcKxfHkfzONljQOxJcN0yi361dnj1ZuEeKyLzFl9+my+/1XfdZx+gG1ceN2/7NSvBTz5C150zSU8O+XbopmIzlt4PD+1zWNPNMoMnSCBbCb6LvvZO/ZvglLdDe+PNG5PB88Iwx28pbzGfF/OBG6bP5cHGc5mDzA+Ta3NxoM41wQoCgTy3enNEIFX28h9nrsgu8KNcG7SjfH1RtiBYj5PM638nrs2dtHqK81AxX+I8qI6HBuOjWe+lXw9JuaXxF7re8G4U6fFYf04txoDUWXbTxlU5X4MQM2dlC2VV19DkzZ22hli4JKiJL3H2flusmUqRZTe1f8saxc5z3L/O+PPKHKe5Xa7jHHvLVLoU0kAEJzaLO2ze6uLkGTyAy6JBD8iwvzgodTwfIF/SEwLvOyfRSD7VnOIEIZOif8fMG5QqL3s5f+iCgu3UF+w2m2Li5itstWl9j8pry646SPzBymklzE4Sql4b5rdZpcnLKHMTfrkr9fhtyPeZj3vwRxK2ElxMQoabcHTGileRZsVRdfte9tKuZVuK8QIKW2MXsDa8yn6v1JHuGp7eyTXU3lC6kGE+61AamZCdi2FvDOo4j5VdCT5xgqant9CNpz1Id23jx6GfpqXn3EdLNg//iSRfrEaaYYMlfaqYtRkrVpF1GvibEWAR/H9LL8ZKEcFePaFjwUsy1G7i8SJ1OOdQDuT8+lip8nvHkZRZuMX85Z7fihRRH88PNeeNaN6q+aCyzMJeO6867fevB9pdCa5qT/txRVtxHmyfbrlE/zqqnCILKfrFGYM8bktzh1emPnb1senk8/LEzBgqPNIGOZbUMWiu/cRWuRaTdAHXXutq+wbNl8+V2Rzocymuc1sXwdJe04aiHrPrzHueTbm9uulV/tHO7dlTk8PM0VW2z0Zc6yKYO0Am1+IEKB3uda5qsTkoAoOfJ4SsHCkj9ugqF1akUUXnP3APx3G68mCXg1lOfnG7s3o4XuzMa3YGtbam8JcGa/SgFjuKvM7EGDtIQuH6Nwh2klRsQmGmWpUmVK41rY6VTVgWlSqqHa/0IwsjxZDtl7HmTExerTkLe5PDrnDk6So56LorhFnoJRLBchV/a6Yf5teZtTl6bKmTkikyOv7K9hfHdv6zAL8sLtCOJWtw5uH2Bbg7x2GQgVdObDdWr5feFcH8m+Cn6IbTHqbrP3UvfeWbO1r5TrCIWq9qs2Lrh/F+0/S6DD9vSEjr9PDXE2ARfOeSG+hT77yFJu13gstvh/7qd3dn3wmOfSJJ5puQa4+dIY5fe7xk5yLnQlrXmR93pXNPCIUtMxQ5orCE82ZWs8cqZ+jMIWJitB3hc1UKm2A9Up9x/bnZiZzhHc0K58HSsWGPv7xbBj0PBns1PMaCSfPA0vgrnc9iZfKYy98Kr4/5gD8oKquMqomzNkeOX3sNFSonkscmLbU/j4mFS8ZIPNvK7a+32bupL+U6bqwvnEQBbRKYH+z15T6aWLCJ7GPSdv7iusrXYnY8z9Tcbu3x29jN/ZZFsB4QqiMtNB3vArMD0vutrA6XHKGwLM6dBOyBnk9qdl8KMm7EptJEqE4eTn7ZyQYo12FWSP2JVZIp120H58/eCihviDZJYxOEPsCZb2CiMweHb4c90PTNBHVASrm2z8RglUbFcRvcu0IRnlKMckNvxVPRI/DmFwNmslBjJSDIuHLbP6YPNuW/qdEXFO6E5AjD0A0ZYataFryYCqQL3+BRfWLK1PtFP9h2qHpLq9ocF6xXZ8r8wfLKyZLLM1nVmLL7oTEd6Sun+sR2lEXwbrrrXP5E0v209MnDjURwSHCmhIndfloO98P8fckrLsfrv7p9nRb+MAEjgj/7NfrUPyynrVYEj2oleMjjN9QEex6rO38FMvvHZCBJ60Fsb8oxrudXZWf06ST/PKjnd68RKfNbtB49ZyW1w6t8RnZxHrSY1dixYYnnj5RxUvmCNlthvrqmx471h96rU5zbVRHmfKuvQXiMFte8WZ8X+07OIXe8nz1416zMqapejrdCzrbbvbYK5rdzm5tWl1XOV7CL9593jReYOwpgRXlFWMin53aO9/d1nqo4lc62f2bn9pm/bldtHoHXvWoasoLSYJ/cZD75U1zoqwHjTT5VB4I+sNlEPXjL+cp3b7I05fCsuTzgVpdFpDPwld1VjLhN5iBOG5R+O7IDluvKJ6+qCwI9UXssrYmBcP0736J+ddBFy62YGMzBKG1OZGWNHL2nuGARG7nOos0S70+YBSvVJ8nmFuXbLJptHlgcGzYVhSeZQHmqDVlunaboh6KfizrGTQSbPtAXjYGxq6yv9gY4hzI4InjVo+Y7wTeskMeh76Yr/996OjCLvwnWIlb7uS3+fiiM0/hbiAPC4gSyx6G/RTevX58ugh96rPaizl6oOeeZwY/f7BwXvxi09amLTH++K1EY5hgsFZYYwHXqp3ai2RQra+c+mli0vZzDxuso78JdRQXnSxXP546JRftMSDF/8/kxP78E63MKcHZKc58T296OnOecp6LUOUTi/XGB82C4D+rHCecrzsPhUhJCS+ezUJkcll/j5uKIr5v3TmXjVGrJ5gl9HSQxg7qqXl2EFWhaiOsEhZ/HnX+NX8RW3JwvcXFyhW/Cs135nOv0n7KX50q2pzi2vXKd3VBfOAnyHe/6medhfb2js3jzR9ZnPZjbdRvHyN+eCFaDq2gfDxB9EKgBUzeAi0JKPmfwTu0rHhtQE3qWKR94ZtD7tmQpnLJKNUmAsluClGsHqR3UasA7FzkqkxLzJr/Ny2mK/NHJQfPjg0Zd3DgXPE797om/OMjVBYU2Udeh2XoHqc7SyqTvFjj4Xj6x+Sd1UyC3IcC84K1YcTn5Y0bBsoIWBpgqnnbMyIWTLSOQz8SFwv2wYtxkYyA72RV1eROpMzbyx5pj48gLLzhZw8se1d5yZBHC9pny8v4y/soxVuQN+hLrNSJ49Rr64unL6YuBt0Mfum8FLXjZMvrMJx6lXbt20fbt24lFUeqfCFVxU/LptL6A9ff98nRePw77gxHg/r5y4SStbyKCT50qV5Y0Joc8fsu1hi8EQ+lCYcMcg6HyksKy83T9/OKx4rlsahNNTAYqCbSjEHbl9HY+KkeZEJ23OIeqxHlf117c51mM+HTORaqsNrw4D9LG/HrLuTaSc9pIz4PV145F93K6YtXXjKvJ/Bol7z/XdlfIZmM2Pyb89hSVtO7jsVu+JpJjczUtNI/vurY6RpSuw5zYbCc2dwa5uNc4ZduK8uuP89jCWVFG+vVu4FotdszH2qurZX9qOj8f7wfmxFCyuRDWngj2aTFk+3veIpIHnhzM9kRXO5izwWhOFmbiKg9OGycTgKm/nM7UL2m4XvEXJhY+bZczYLMTtbSj6kDjgSrpbF05my+Z34MWB4dtgxJGNszaWdRt+XF5Nr4wvzTQ85V52we2TUWZ1tYS58JOVYPyysRXcYdLpZ4tr+UZ+i2uMkpWY53xUnUijb1hWpXJY6FyrKgbIzpb5lf8Q2PKJFJp1B1oboMdK1JwaMwk2MfZg+VJuQ1dLstnUvSRe0KTsemnL1WZ0o7JtXT16Q/S1VdsNb/lnJ4OfCf4UP5irDsn6PIfuoXmX7Z8xkWwtM0XuP4+p5MwdvUmcX6YlA03ToBF8OTkDIpgZ04ubmIlHb+6GWqOqDtezBwngiDVDZ1vdP3D+Nn22vLVXJfPZVqcmuo5PG+P5ufMXyqNzC8hVxg6eaPng+K6g+cyyTsMkrbzFnNsYWuoDpwHQ1SyMH8s2JTq2MvGUoUIzDOZY5DHfD6Ws7JdYWzLV+d2DuO0zhgr1V8+jzrpi4Kb+XJbs0z6GtJvb3Ft6NbL4X7a3ASvDfr4JS/OMHbmi6I+OZbderM6ov2XmxC8wcVxpfojbcjLyRw1X5mAwL6de6uPSV1/qF26WjOubLnlcSB8HNdhqUvrp390IrifvNAqEACBnhBwHoeuEsH79jVeCRZBKqj8fQn3XZ0u5uc8Ok7KkDBxdbpQmOSDGydQFsFTtG/fPjp48CDxp7SOHTtmvi/NN1H4U1v8yS0eV/gbhkB2Qe1c+A5THPKCAAiAAAiAQIAARHAACoJAAAT6T2BcRTAL1pTN7yERun5eThcK8/Njv0wAIrjMZGZCstUcCOGZoY1aQAAEQGAuEoAInou9jjaDAAiYFTteueMVvMrHoRuuBIsY9RHHwjmdFqmST6fXfkkv6cSVNOLqdKEwyQc3TgAiOM4GMSAAAiAAAiDQZQIQwV3uPdgOAiAwMIFRrARrsRkyrC5e59FptZ/T+PuxMF0e/M0JQAQ3Z4YcIAACIAACINAFAhDBXegl2AgCINA6gbZFcEiYhoweJJ3k8V2/fI5vsvn5se8SgAh2eWAPBEAABEAABPpCACK4Lz2JdoAACDQi0KYIFnGaaoAI1ar0usyYvyo/4oYnABE8PEOUAAIgAAIgAALjSAAieBx7BTaBAAiMnECbInjkxqKCWSEAETwr2FEpCIAACIAACIycQDMRXPo+VsJ3p2q+OWW+V1eTxlDguivSVX/zK//e2lTBs/hOnteGQB36e2HV9RTlh3zFdwzZnpRvi3EpobShMLdGbTPHRNvrf8tZ9zF/s9J+c3U7LV6wiSbMx88zZnXfKDMWOd+Sc23EHgjMJgGI4Nmk3426IYK70U+wEgRAAARAAASaEmgmgqtKZ7HDoqkqjY7j9CLAcuFV+zkEK8h0QZm/Vpx69vki0ZQSFWwiOsUt158SkiyCtRDVH7qet4k2LlpNzoetJd4X77VtiVgcYJx9cNsT7YF0lqEeB1E7IvUPG8z1nV7zsfFh60D+XhCACO5FN460ERDBI8WLwkEABEAABEBg1gi0JoKDojLULCNSvNVXEXLiahHFZfiiMI+vWt20q5SB+lhsR/M6YjL7VmFQdIqtuWvrkzb7Npt0IiRZTJcZhG8ChIR3KCyrOBOsXtmaJ/Nw2igG5662e95aWsx2mvzMYi0tXlCUXWozEZVuRtTV51Xfyq7pc2HdSokopIcEIIJ72KktNwkiuGWgKA4EQAAEQAAExoRAKyKYhU9IEOk2WnGmBZlOoP0iXENiTYkqLby1+NJ+XSz7JY+4Trwq2wmXnalNtHjRPtmzbrHCa4OCniJdXMRKRsvLE9tBQZ7ANCb6S8I7tMJrhLEnKkPpKP2mAbejbswIi0Fcbu8oyx/EJuQZLwIQwePVH+NoDUTwOPYKbAIBEAABEACB4QkML4JZDM3LH9ENiVZto4jbBGFXEmd5OVrgaiFbhGcrlht1veJXIjcmCqt+dxzNI+2paX8TEZyZvJ0Wa4HrCU/dfmki+Yx1fnMToBCzBTOb2111n7eJJnjl17SrbiWYhX3gMWTFXNUyei/X67V99JWihi4RmE0RrN/23JTZMHmlrjbKkLL67EIE97l30TYQAAEQAIG5TGAoEWxWK1kgiTjLH6WNCVgj0Dj91CaamMyxS171KG1QnJnkuSjM82gRGM8j3euKNJ1XUlj7bIDy1Im5ybXktju0KioClG0pHivOVncljusM5GVBZ9vt5w2IT2W69XptCDJT/WHzhTxeOr5B4LY/z+TVGSoqHCYMEttWKoTzD5q3VBgCekigTRHMonKQTWNtmn+YvFKXLgP+MgGI4DIThIAACIAACIBAHwgMKIIzEWcfNw0Ioux3pB4iJYjsqqjNu48mFmQv1gqKM/OW5Oz3qRMLMsEYX5ktix+Tdt5q+3vYZiLYFdBeqyJvcPZTcRkidLXfT6f3W1gJPn0tbdS/85VVa+3KCjb3jw5P8AeFr26C6nMdXOu3NxX4rdTba5OXE2RjtNa+ckaEzBECbYrgEDIWmvKn/RKW4jbJ1yRtSt1IQwQRjFEAAiAAAiAAAv0kUFylpbbPCCpPZFohqwoJpdOCSFaDJa8VPYGXK6lP/CxeJI+5ZsJ08YLV3gpkWTSxqF64YG0mgPN6ogI6ILiiaQMiMSi6rLhsKoIVT/YKKy+4tV3dPwmFlm5W2Hb6K9WB/dpHlWUlOLLCnGAf91uwPxLyIkn/CYyTCGYBO8ime8kXwaHydHr46wlABNczQgoQAAEQAAEQ6CKBZiKYhW1AJEbFGYsiLXYaiCQtXoyIXbSvePOwEbIsklhUuqul/gqv5C0edS5WnAu74yuz2Qpy2qefoqKQGTgsslVK/yVXemXdj6vdt/1SiEf9mDXbFizD5iPzmHr25uiwfTZ/3qel9oaOAG63riOUZkRhEMEjAtuTYtsWwSHRWRXWNsaQCNZ1+PE6Dv4wAYjgMBeEggAIgAAIgEDXCTQTwbHWNlihrBVOFaLJyatEJYezgBQ3aGag3KK8sAjW5UlacUnarG4M7F20liam8to5XN0A0GWRebRbVoWD1oYDpc5wbB6qbwoU7bJ267wBJjra+s2qPq/mDmBzah22srY8mZDXN1PaKhnl9IPAKESwJqNFp/ZzGn9f8nF4yibpteuXGSpHp4e/ngBEcD0jpAABEAABEACBLhKYFRFsVxQDjxObuMjKoRZyrqjMvvtrV1JDPVESY4VAdERpKR0XptJaISpik+Oyx8P9VWhrBpfpCEhVnk3keazwDDxK7HNzeIldrt2ana3Jayunqe0br+5K5lyRV4ete+QevBhr5Ig7XsG4iuA6rL7YlfSxcImH25wARHBzZsgBAiAAAiAAAl0gMCsiuHJ1rkI0FUJOHoVmxNnjvyzGst/uRlYrnXJZhOrfiypRqlZ2bQda4atFncpjEmrxaXNmIvB0XRfH+XlV+iqvtiOabojHoWNlJtUbyexwj6QZRTDXq1biR1EFyuw2gVGKYF+Q1u0LSU6Xskl67Uodfn5OEwrTeeEPE4AIDnNBKAiAAAiAAAh0nUA7IrgBhaTVRmdlsyhcRLD81jMsenMR6JdhxVgW7wvxrCxedfVe+uULVltObhfv56ujfplmFdRZAZa2jFgEW/FX1CPsxALj+m1xIrMXccnKcN2Kb1K/eqvIwd+X+zYMuM/9WWfzgEUjW08IjKsIrsMrYtdPJ+Hicrz4xdVhfn7slwlABJeZIAQEQAAEQAAE+kBgxkVwH6ChDWNOwNyYiDwRMOamw7yZIzAqEawFp7SGw2TjsFAaCZd0Va6Uq10p088XKlfngz9OACI4zgYxIAACIAACINBlAhDBXe492F4mkK/Ml1blyykRMscJjEIEixCtQxtLFwvX5cXSSLi4nEf84uowXSb8YQIQwWEWTbo7AAAgAElEQVQuCAUBEAABEACBrhOACO56D8J+EACBgQiMQgSnGqJFqc7D4SmbziP+WJkSD7c5AYjg5syQAwRAAARAAAS6QKCRCJ53zSrCBgYYAxgDvRgDX15JH/jyCvrAl1bQ+7/0IL3/6uV07hcfoHO/MEHnfP5eOucf7qb3XnknveeKO+hdn76Nzv7kTcSiKPaXIl51mrpy/HjJ64frfUmT6uq88JcJcH//wd9+ld758W/RWfNvpHd9+lYzHnhsvO+qCTNeeNzw+OFxxONp3pdX4jyJawWMAYwBjAGMAYyBijFQPuPOfAhEcEUH9eJCH+3DJIQxEB4DIxDBqVM4i1T9p0WrDg/5JW0oDmHtEoAIxg0/XAdgDGAMYAxgDLQ/Bto9Ww9WmnslVlMGBkH7gwBMwRRjYJbGQMsiuGb6RHQHCUAEz9KxiRt34Rt34AIuGAMYAz0ZA+NwSQAR3JPBBCGFizWMgYZjACJ4HM5BY20DRHDDYwrnU1ygYwxgDGAMYAwkjIFxOPk3EsFs8DPP7KNv33APnfvnn6bX/vw59OM/fRa94rXp20+c+W569evelZSH0/3E696dlDbFhp888930qp9Jq9sv7zU/+x764HlX0E23PEB79h4Yh76DDSAAAkMQaPvFWEOYgqxjSoBF8OTkJK1fv562bt1KU1NTtG/fPjp48CAdOXKEjh07RsePH6fp6Wk6ceIEnTx5knhc4Q8EQAAEQAAEQGC8CTQSwbue3U/zP72Q/u7vv0Jf/cZSuu2OVbT0nkm7Lblnkuq2m5etoluWra5Nx+VwOk5fV2Zq/OI7VtEtd6bV7Zd509KVdM3Xb6OPfPw6+uQV36Dnnz883j0L60AABCoJQARX4kEkkXkRGkQwhgIIgAAIgAAI9I9AIxF84+L76a8/dh3947/cSk9tnaKXjk/TCSI6SkQv0ik6XLG9SEQvEdEL09N06MSJyrRSzsETJ+jg9HRSWraBy5e82uW6jxPRoQZ1S/4jebkHjx+nR5/aSQuu+x5dfNk1tOzuyf6NBrQIBOYQAYjgOdTZAzYVK8EDgkM2EAABEAABEBhzAo1E8J//5ZX0lYVLaPOWZ+gkkRHARlzSKTqQb88cPUK3rVlDt615tLTduWYNLVuzhpYE4iT9XRs30N4T06a8g3SKeJOyq9wX6BSx2A2leZ5OEYtZFrap5Uk5nJ4FNpfP5azctJWu+ueb6dKPXjvmXQvzQAAEqgi0LYL9Nz77dQ8br8urK0unDfmHzR8qs49hEMF97FW0CQRAAARAAASIGong173p/bT4ztV08NhLZtWVhaUvKid37qDXz5tHZ/7FBfTLF11Mb7vkkqTtLRdeTGd++Hx6+6WX0s4XDwfFrAjTmMsidZC4WB4J1+VuO3CIvnnz/fTWd1yE8QMCINBhAm2LYEZRJS6r4iQvp2myCf4meXRayQ83TAAiOMwFoSAAAiAAAiDQdQKNRPArzzibbrvvETp86qR5/NkXwCwaRQT/6I2P0Ze37Kc9Bw4kbR97fD+9fOF9Q4lgEa2jdKdePELXL11Bv/CrH+p638N+EJjTBMZRBPsdwoI19BcKD4WF8iIsnQBEcDorpAQBEAABEACBLhEIX2FFWsBvTL514hHzaLA8HuwLThHBP3z7Fvr63lP03HPP0dq1a832+OOP04YNG+z+unXraPPmzXT48GG6fOok/dh3JytF8HnzP0fX37PcbG8/9yL6vT/7K1r3zC6z+rtw6T10yWeujq4Ei51Xf/dm+sQ1X6tNJ+l9d+rIUbrhjpX0hl/+YIQSgkEABLpAYBQi2G+3FqbiF7cqrcQNk5bz+puUCzeNAERwGiekAgEQAAEQAIGuERhYBB+KPHrsi+BDhw6ZT0ts27aNnn76adq+fbvZ589NSNjRo0eTRPAbfv99dOXCG+juxzbQX195Lf3d5/+Rntj3HH399rvpre85j17xS//ThHPcqie3GqH70JZtNozD3/xHH6DX/tZZThiHy/Y3n7uONu/dFxXJEMFdG+KwFwTCBNoUwSliVafRfrEuNYzTp6T10/j7Ui/cOAGI4DgbxIAACIAACIBAlwmMXASzwOXvKlZtL730UrII/sBln6Jv3Xmf2b591/208/Bhmn/dQvqp3/wT+sGf/U36zT89n/7dT/4yLVxytxGyd61ZR7xqzNsP/dxv0Wt+43/ZfQnX7js+cDGt2fkMRHCXRzVsB4EEAm2KYK4uJDJ1mPaH0vvxoTTSrJS0nMbfJD/cNAIQwWmckAoEQAAEQAAEukZg5CJ4165dtHz58spt//79lSJ47/Q0bXp2D535jnfTfzrj1+lH3vg7Znv5W/4H8UrvtoMH6dIF15hV3pVPbKEfe/PvWhGsH2d+67v/gv7+S1+lXUeP0sZn95S2J5/bHxW/Ug5Wgrs2xGEvCIQJjFoE+0I1Zd8XrVX7fqv88v147DcnABHcnBlygAAIgAAIgEAXCIxcBJ84cYJ4pbdqO3nyZKUIZqHLgvf7XvWLRsSKgGVhzAL5zz72GfqPP/1r9P2vfgud/oa307995ZsrRfA377jXCmkR1OzyKrKI3ZgLEdyFYQ0bQaCeQNsiWNcYEqShsEHzhMqSMHb1xnXofUmn64Y/TAAiOMwFoSAAAiAAAiDQdQIjF8H6xVjygizf5d8NV70Yix955kefX/1r76Qz3na2fZxZXox137pN9J6/+gSd8dv/2z4q/fievVbQPrX/AP3JX36UFnz9enp42w7auHuPTcePVr/tfRcQrxLftuphmwciuOtDG/aDQDWBUYjgKoGp47RfrEwN4/RVaXWc+MWN5RUb4LoEIIJdHtgDARAAARAAgb4QGLkIlhdj8YuwYtuRI0cqRbAIUn4x1m+fe6F9iZW8zIrdqhdjffgTV9K/f82v0KKJFSWR+4Vvf8+U96/L7ivFSb3axUpwX4Y+2jHXCcy0CBbeWpBKGLuh8FBYXVrOozdJ74fpuuEPE4AIDnNBKAiAAAiAAAh0ncBIRfClO07SkudPJW0f2FL/iSQWwfrFWN9Yei+dfeHH6Uff9A565a/8gVkhDr0Y69ff9WH6/le9xYhg/s2wvFiL3Z986x/TuX97uQqboB0vvBAVxBDBXR/ysB8EMgJti+CYYNW8q9KE4kJhXF4oXMLE1elCYdou+MMEIILDXBAKAiAAAiAAAl0nMFIR/AOTJ+hHJ4/TqyePFttDR+jVvE0epVc9dMRsP/LA8/SDKw7XfieYRfC/efkbzaouv+n5+171Flqx+SnzqPP7/uaT5kVXoRdjrd+127wZmleCL/vCPzm/B+Yy9Mu2WFCveOIpiOCuj2zYDwI1BGZaBGshGjItFB8K47yh8FBYqB6EpROACE5nhZQgAAIgAAIg0CUCIxfBZ03uoaUPrbHbTQ+sopuXr6bbVj5Mi+5dbrY/vvwKesU/LU0WwWdd+DHzG2Etgv/DT/2qEbehF2NpEcyrvPJiLXZf/3t/Sh/94j87YXunj0MEd2kUw1YQGIBAmyK4SoByXFW8mC7pUl3Jp93UvJJO54W/TAAiuMwEISAAAiAAAiDQBwIjF8HnTO6me++9l6699lqzLVmyxHwuaWJigu655x6zvfvjH6dXXnNTsgg+928/SXc+utZZCf7deZeYR5q/ctMSetnr3+a8HVqLYP37Xva/6Q/fT5/92neiotdPj8eh+zDs0QYQIBqlCBaRyW7q36jSptaPdGUCEMFlJggBARAAARAAgT4QSL9CI6JXvPYsunXiEXqBTtEhOhUUjpM7d9Dr582jH759C/Hj0CyCly1bRvPnzzfbjTfeaETw/fffP7AI5tXb91463xHBb/rDc80Lri64/Cr6zz/z67UimN8YfdlVX6H/8ubfhQjuw0hGG0CgIYE2RXDDqpG8IwQggjvSUTATBEAABEAABBoSGEgEswAeVATfcMMNRgQvX768sQg+b/7n7OeR3n7uRSSfSJp/3UInnOPuePgxK9LlE0n3rd9kw3h1+Pc/9BGT7zt33W/D/ZVffx8rwQ1HGJKDwJgSgAge044ZI7MggseoM2AKCIAACIAACLRIoJEIfuUZZ9PN9z1CB06dpOcjK8GPTj1Db7vkEnr54vX0sonn6F33PUE33nyzXQn+9vXX0+133kk33Xab3c667DL6b1/4Nr184X309ksvpZ0vHk4Wpb5IHfU+i+Drl66kN/7Kh1rsBhQFAiAw0wQggmeaePfqgwjuXp/BYhAAARAAARBIIdBIBL/uTe+nRXeupmePvRQVqc9NH6enn32W/ujyz9Drzr+YfuH8C+kPLr7YiuCzPvIR+rXzz6f/ft55dnvjBz9IZ/75X9CZHz5/7EXwzhdepO/c/iD90m98OIUv0oAACIwpAYjgMe2YMTILIniMOgOmgAAIgAAIgECLBBqJ4L/8q6vo6q/dSpNP7IiKYF6JPXTyBN23+XG6bc2jZlu29jF65InNZrt73TobLvHavWvjBtp7Yrqy/FGv9laVv2LDFvr8VxbT3/39P7bYDSgKBEBgpglABM808e7VBxHcvT6DxSAAAiAAAiCQQqCRCL592Sq6+KPX0ILrvkcPbd5Ou44eayxWdx89Rs++FF9J1gKU0+0+1rwOXYb27zp6lPYcj3/+SKfV/v2nTtHUi0fooSd20BXX3kgXX/Zlun/52hS+SAMCIDCmBEYlgqve8lwVF8M0SJ5YWRI+ijKl7D65EMF96k20BQRAAARAAAQKAo1E8P79h+jyK75BH/n4dWZF+LtLVtD37n6IbrpnMnnjR4m/u3RFUnpO950lDyalTbHh27cvp+vvWNm4PG7jt259gK7+6q2m7Z9a8E168cixgiJ8IAACnSPQpghmURnaBEoozheisTSxcCmb3ViaunBdBvxlAhDBZSYIAQEQAAEQAIE+EGgkgrnBz+0/SLcuXUHnXfJ5+rlfnEc//tNnm08n8eeTUrYz3vA+eu3PvzcpLac74w3nJKVNqftnfuF99Jqf+9PG5XEbz3zz++n/XHAl3XTLA7Rn74E+9D3aAAJzmkCbIliDZOEZ+6uKGzbPIGXH6kR4RgAiGCMBBEAABEAABPpJIH611s/2olUgAAIgYAi0LYJjq65cmQhUcWNdECvDDw/l98v28/jxoTIQ5hKACHZ5YA8EQAAEQAAE+kIAIrgvPYl2gAAINCLQtgjmyn2hKfsiSMVACZf9Kjc1rZ+ubr+qTsRlBCCCMRJAAARAAARAoJ8EIIL72a9oFQiAQA2BUYhgrlLEp7hihuyLK+GSh8Obbn4Z/r5fno6Hv54ARHA9I6QAARAAARAAgS4SgAjuYq/BZhAAgaEJjEoEs2EhoVsVPnRjKupso+y5WgZE8FztebQbBEAABECg7wQggvvew2gfCIBAkMAoRLCsvHKF4teuHx4yTKeP+WP5/PI5fywsVAbCXAIQwS4P7IEACIAACIBAXwhABPelJ9EOEACBRgTaFMEiVkMGiBANxYXC6tLH4iVcXC5b/OLqsFDdCHMJQAS7PLAHAiAAAiAAAn0hABHcl55EO0AABBoRaFMEV1WsBWhVOonj9HWbpNWu1OPn5TShMJ0X/jABiOAwF4SCAAiAAAiAQNcJQAR3vQdhPwiAwEAE2hbBvtCs248Zzfmq/mLxEi4ulyF+cXVYVR2IywhABGMkgAAIgAAIgEA/CVRfbfWzzWgVCIAACFDbIjiEVIvPUHwojPPUbbF8oXCEDU4AInhwdsgJAiAAAiAAAuNMACJ4nHsHtoEACIyMwChFsIhYbbyEsVv1N0y8riPFX2UH4ogggjEKQAAEQAAEQKCfBKqvxvrZZrQKBEAABFpfCdaiswqvpAul4bjQn+SJxYfyIGx4AhDBwzNECSAAAiAAAiAwjgTCV1zjaClsAgEQAIEWCYxyJbhFM1HULBKACJ5F+KgaBEAABEAABEZIACJ4hHBRNAiAwPgSgAge374ZF8sggselJ2AHCIAACIAACLRLACK4XZ4oDQRAoCMEIII70lGzaCZE8CzCR9UgAAIgAAIgMEICEMEjhIuiQQAExpcARPD49s24WAYRPC49ATtAAARAAARAoF0CEMHt8kRpIAACHSEAEdyRjppFMyGCZxE+qgYBEAABEACBERKACB4hXBQNAiAwvgRGJYJjb3CWNzynEomVk5q/Kt0oy66qt2txEMFd6zHYCwIgAAIgAAJpBCCC0zghFQiAQM8ItCmCReDGXEYnwlPcEM5Yfh0+aD5dhvhDZSGsIAARXLCADwRAAARAAAT6RAAiuE+9ibaAAAgkE2hTBNdVyqJT//n7EhcLT4mvyytlwE0nABGczgopQQAEQAAEQKBLBNwrsy5ZDltBAARAYAgCbYtgFqEiREOuxGvXN1/Hxfx+Htnn9PovlF/Hw19PACK4nhFSgAAIgAAIgEAXCbhXTV1sAWwGARAAgQEIjEIEsxlajGohKibqeAkTtyrOL1vyiOvnrduXfHDjBCCC42wQAwIgAAIgAAJdJgAR3OXeg+0gAAIDExiFCBbhGXPZWIkLGc5xdVsoX6jcUDmxvAgPE4AIDnNBKAiAAAiAAAh0nQBEcNd7EPaDAAgMRGBUItgXn2ycHyb7vuEcPujfMHkHrbPv+SCC+97DaB8IgAAIgMBcJTD4FddcJYZ2gwAI9IJA2yJYoITEqA7TfskjLsc12SQfu1Kun1/idLjOB3+cAERwnA1iQAAEQAAEQKDLBCCCu9x7sB0EQGBgAm2KYC0wfT8byGHyp/0SJm5VnKSJuZJXXE4nfnF1WKwchBcEIIILFvCBAAiAAAiAQJ8IFFdmfWoV2gICIAACNQTaFsFcnRabep/DQ5tvYihNLCyUV+rUeWJhfn7slwlABJeZIAQEQAAEQAAE+kAAIrgPvYg2gAAINCYwShHMIpT/fFeHVRks+WJpQvESJq6uKxQWKxvhBQGI4IIFfCAAAiAAAiDQJwIQwX3qTbQFBEAgmcCoRDALThGdvsvGSZg21A9ruh8rV9cBf3MCEMHNmSEHCIAACIAACHSBAERwF3oJNoIACLROYBQi2DdSxCy7oU3SS7pB93W+UD2xMMkHN0wAIjjMBaEgAAIgAAIg0HUCEMFd70HYDwIgMBCBUYtgEZ5snC9yfYMlbZUr5Ugavwzst08AIrh9pigRBEAABEAABMaBAETwOPQCbAABEJhxAm2K4Bk3HhXOCAGI4BnBjEpAAARAAARAYMYJQATPOHJUCAIgMA4EIILHoRfG2waI4PHuH1gHAiAAAiAAAoMSgAgelBzygQAIdJoARHCnu29GjIcInhHMqAQEQAAEQAAEZpwARPCMI0eFIAAC40AAIngcemG8bYAIHu/+gXUgAAIgAAIgMCgBiOBBySEfCIBApwkMKoL/6+enCdvcYAAR3OlDHMaDAAiAAAiAQJQARHAUDSJAAAT6TGAmRDDzG4Vgrio31GepNtSVm1pOX9JBBIdGE8JAAARAAARAoPsEIIK734doAQiAwAAExkkED2C+yZIiNjlhSjpOU5W2Ki61/K6lgwg2QwL/QAAEQAAEQKB3BCCCe9elaBAIgEAKgdkUwWyfFoT+fihOp9F+nTbkD6UNhXFeP1zva3+onj6GQQSbIYF/IAACIAACINA7AhDBvetSNAgEQCCFQNsiOKVOP40IRw4XEeqnie1LXnFj6arCJa+4nFb87Or9mF+n75sfItgMAfwDARAAARAAgd4RgAjuXZeiQSAAAikERiGCfRHIdvhhvO+H+/s6TyguNSxUVyiMy/P//HR+PO9rO/vohwgO9TrCQAAEQAAEQKD7BCCCu9+HaAEIgMAABMZRBPvNCAlRP0zEJ+cVv7gSJq4fLvvihtJxmPzF0kl431yIYOl5uCAAAiAAAiDQLwIQwf3qT7QGBEAgkcC4imARktwM9our/TrMTx/a99P7+34ejpc/P473+U/C++xCBMsogAsCIAACIAAC/SIAEdyv/kRrQAAEEgl0TQRzs0Rwan8obJB4LsfPp/djfqm/jy5EsBkS+AcCIAACIAACvSMAEdy7LkWDQAAEUgiMQgSn1CtptGjkMBGhEi9hEh5KHwrT+XS8LieWxg/X++IX1y+7j/sigjds2EBbt26lqakp2rdvHx08eJCOHDlCx44do+PHj9P09DSdOHGCTp48STyu8AcCIAACIAACIDDeBCCCx7t/YB0IgMCICFSJ4BdffJEOHTpEBw4cMKJn165dtGPHDmJRFBN7bKYfFwrjNH64v19VjskcqauuHKk7lk7CfVfyade3sY/73N8PP/ww+SKYxwZEMI8S/IEACIAACIBANwlABHez32A1CIDAkARYBIsQ5pU8XtHjlT0WNyKCn3/+eXruuedo9+7dtSI4JALZxFC4Hybp/CZxOh0n+xKmywmF6Xjtj6XlcP6TtDG/xPfdFRG8ceNG2rZtG/HNEF4JDolgWQXGSnA2hvAfBEAABEAABMaZAETwOPcObAMBEBgZgToR/MILL5AWwTt37qxcCQ4JQjY+FO6HhdJJw3VaCYul12mr/H5+KdfP46fT8VVxOl2X/SyCH3nkEdIimG+KQATLiIELAiAAAiAAAt0kABHczX6D1SAAAkMS0CKYf8/JK8EvvfQSHT161KwGswjm337u37+fnn32WXr66adnVARXiUduuh8fCoulSUnLeavSVcX59XZ1n0Xwo48+Sps2baLt27ebJwJYBPPY4HHC44XHjf49MFaCzbDBPxAAARAAARAYawIQwWPdPTAOBEBgVATqRPDhw4etCN6zZw8988wzIxXBTdvpC0vO74eF9lPTSd4quyRNX10WwWvWrKHHH3/cimC+KQIRXDUqEAcCIAACIAAC408AInj8+wgWggAIjICAL4L5d8F6JZhFsLwca+/evebNwCyK+ir40K7pUt9yfz/22GO0efNm85twfiLAF8H+m6GxEjyCgxVFggAIgAAIgEDLBCCCWwaK4kAABLpBICaC+eVY/KgrvxxLfhfML0PilyJBBJeFYp/Fs4jgJ554gvg34fxEAL8xnG+QyOPQEMHdON5hJQiAAAiAAAhoAhDBmgb8IAACc4ZASATLG6Lld8HySLS8IRoieO6J4LVr19KTTz5pfhPOTwTwy9L4BknsG8FYCZ4zUwgaCgIgAAIg0GECEMEd7jyYDgIgMDiBmAjmR6L9TyXJy7Euuuii0iOzfV4Jnettu/DCC2n9+vX01FNPmd+Eswjml6VBBA9+3CEnCIAACIAACIwDAYjgcegF2AACIDArBFgI8/ddeeM3/MrvgkOPRLMA+tCHPkQXXHCBeSyaV4Wx9ZcB3/Dg/uaXYsk3gvXnkfhmiX4UWr4TPCsDGZWCAAiAAAiAAAg0IgAR3AgXEoMACPSJQNVqsH4kmh+BZRG8e/du84Ik/o3ohg0bzEuT+DuyDz30EK1atcpsK1euJGzdYCB9tnr1atOHk5OT9PDDD5vPIvFj0Px9YO5r+TwSPxHAL0vD74H7NAugLSAAAiAAAnORAETwXOx1tBkEQMAQ0CJYrwbr3wbLC7JYAPGLkaampszKIP9OlL8fy4/LsmDitwjzxp/U4Y2/L4ttPBlIH0mfsct9uG7dOtOffIODV4C5j1kAc5/L74H5d+Lye2D5PrCsAvN4wh8IgAAIgAAIgMD4E4AIHv8+goUgAAIjIlAlguW3wbzqx0KYfwvKQpjFEH8zeMeOHbR161YjlHi1kD+jwxuLJ2zdYCB9xv3HG4te/v3vli1bzI0OfiM0C2B5KzSvAh85csR8Siv0KDRE8IgOVBQLAiAAAiAAAi0TgAhuGSiKAwEQ6A4BEcHs8mqevxosQpiFj7wpWoQwfzOWBdLTTz9tPp/Dopg3XjnE1g0G0mcsdnnjvuQbHNyv/Og7i1/+PJY8Bq1fiBVaBYYI7s6xD0tBAARAAATmNgGI4Lnd/2g9CMx5AiKEtQiWl2TxY9G+EObVQP6NMAsjFki8MsxiiTcWxti6xUD6jvtRNhG+/E1gfgKAvxetBTBWgef8tAEAIAACIAACHScAEdzxDoT5IAACwxEQEeyvBmsh7P9GmFeFRQyzIOaNBZNsLJCxjTcD6St2pQ/ZZdHLG/eviF9+JF5+BxwTwFgFHu44RG4QAAEQAAEQmEkCEMEzSRt1gQAIjCWBOiHMwodXhGVVWN4czauDsrEwxtZNBtKH7PKj77xxH4v45X7nGyE8DniTpwb0uBnLgQ2jQAAEQAAEQAAEggQggoNYEAgCIDCXCGgxw34ROfIbYVkVZgEkj0hrUcyrhNi6z0D6VFzuaxG/+jfAPC78MTOXjhe0FQRAAARAAAS6TgAiuOs9CPtBAARaIeCLGi2EQ2JYVgVFKMHNBGOXOUifisvC1xe/EMCtHG4oBARAAARAAARmlQBE8KziR+UgAALjRMAXwv6qsBbDIpDEFeEEN3tkuEscpA99178REhof4zR+YQsIgAAIgAAIgEAaAYjgNE5IBQIgMIcIhMROSBD7IqlKJPsCC/vZKutscgj1nx8WGwtz6HBAU0EABEAABECgdwQggnvXpWgQCIBAWwRiAqgq3BdR2M++vzyOHKr6MRbX1thCOSAAAiAAAiAAArNHACJ49tijZhAAgQ4SiIkjhJ8qvSyq60w6ODxhMgiAAAiAAAiAQAIBiOAESEgCAiAAAiAAAiAAAiAAAiAAAiDQDwIQwf3oR7QCBEAABEAABEAABEAABEAABEAggQBEcAIkJAEBEAABEAABEAABEAABEAABEOgHAYjgfvQjWgECIAACIAACIAACIAACIAACIJBAACI4ARKSgAAIgAAIgAAIgAAIgAAIgAAI9IMARHA/+hGtAAEQAAEQAAEQAAEQAAEQAAEQSCAAEZwACUlAAARAAARAAARAAARAAARAAAT6QQAiuB/9iFaAAAiAAAiAAAiAAAiAAAiAAAgkEIAIToCEJCAAAiAAAiAAAiAAAnHOq/oAAAApSURBVCAAAiAAAv0gABHcj35EK0AABEAABEAABEAABEAABEAABBII/H+xu84pqNFf2QAAAABJRU5ErkJggg=="/>
          <p:cNvSpPr>
            <a:spLocks noChangeAspect="1" noChangeArrowheads="1"/>
          </p:cNvSpPr>
          <p:nvPr/>
        </p:nvSpPr>
        <p:spPr bwMode="auto">
          <a:xfrm>
            <a:off x="155574" y="-144463"/>
            <a:ext cx="2904257" cy="290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540" y="4409335"/>
            <a:ext cx="4335267" cy="1122468"/>
          </a:xfrm>
          <a:prstGeom prst="rect">
            <a:avLst/>
          </a:prstGeom>
        </p:spPr>
      </p:pic>
      <p:sp>
        <p:nvSpPr>
          <p:cNvPr id="33794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DFBFFA83-21EA-45DD-88F3-13E691E7A487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6913563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9"/>
          <p:cNvSpPr>
            <a:spLocks noGrp="1" noChangeArrowheads="1"/>
          </p:cNvSpPr>
          <p:nvPr>
            <p:ph type="title"/>
          </p:nvPr>
        </p:nvSpPr>
        <p:spPr>
          <a:xfrm>
            <a:off x="1585913" y="254000"/>
            <a:ext cx="7162800" cy="762000"/>
          </a:xfrm>
        </p:spPr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4.2 </a:t>
            </a:r>
            <a:r>
              <a:rPr lang="en-US" altLang="zh-TW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新來港學童資料（跨境學童）</a:t>
            </a:r>
          </a:p>
        </p:txBody>
      </p:sp>
      <p:sp>
        <p:nvSpPr>
          <p:cNvPr id="33797" name="Line 10"/>
          <p:cNvSpPr>
            <a:spLocks noChangeShapeType="1"/>
          </p:cNvSpPr>
          <p:nvPr/>
        </p:nvSpPr>
        <p:spPr bwMode="auto">
          <a:xfrm>
            <a:off x="1619250" y="3213100"/>
            <a:ext cx="0" cy="10080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379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51325"/>
            <a:ext cx="3671887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Rectangle 19"/>
          <p:cNvSpPr>
            <a:spLocks noChangeArrowheads="1"/>
          </p:cNvSpPr>
          <p:nvPr/>
        </p:nvSpPr>
        <p:spPr bwMode="auto">
          <a:xfrm>
            <a:off x="4256782" y="5300663"/>
            <a:ext cx="4391025" cy="28555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541" y="3452465"/>
            <a:ext cx="4335267" cy="776735"/>
          </a:xfrm>
          <a:prstGeom prst="rect">
            <a:avLst/>
          </a:prstGeom>
        </p:spPr>
      </p:pic>
      <p:sp>
        <p:nvSpPr>
          <p:cNvPr id="33801" name="Line 18"/>
          <p:cNvSpPr>
            <a:spLocks noChangeShapeType="1"/>
          </p:cNvSpPr>
          <p:nvPr/>
        </p:nvSpPr>
        <p:spPr bwMode="auto">
          <a:xfrm>
            <a:off x="5580062" y="3141663"/>
            <a:ext cx="50" cy="2159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F083F721-1579-4722-AD59-881294BE6419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5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核對班別人數</a:t>
            </a:r>
          </a:p>
        </p:txBody>
      </p:sp>
      <p:sp>
        <p:nvSpPr>
          <p:cNvPr id="34821" name="Rectangle 15"/>
          <p:cNvSpPr>
            <a:spLocks noChangeArrowheads="1"/>
          </p:cNvSpPr>
          <p:nvPr/>
        </p:nvSpPr>
        <p:spPr bwMode="auto">
          <a:xfrm>
            <a:off x="482600" y="1341438"/>
            <a:ext cx="849630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列印報告：學校管理 </a:t>
            </a:r>
            <a:r>
              <a:rPr lang="en-US" altLang="zh-TW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endParaRPr lang="en-US" altLang="zh-TW" sz="2800" dirty="0" smtClean="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班別</a:t>
            </a: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 </a:t>
            </a:r>
            <a:r>
              <a:rPr lang="en-US" altLang="zh-TW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班別學額資料</a:t>
            </a:r>
            <a:r>
              <a:rPr lang="en-US" altLang="zh-TW" sz="2800" dirty="0">
                <a:solidFill>
                  <a:srgbClr val="9900CC"/>
                </a:solidFill>
                <a:latin typeface="+mn-lt"/>
                <a:ea typeface="標楷體" panose="03000509000000000000" pitchFamily="65" charset="-120"/>
              </a:rPr>
              <a:t>(</a:t>
            </a:r>
            <a:r>
              <a:rPr lang="en-US" altLang="zh-TW" dirty="0" smtClean="0">
                <a:solidFill>
                  <a:srgbClr val="9900CC"/>
                </a:solidFill>
                <a:latin typeface="+mn-lt"/>
                <a:ea typeface="標楷體" panose="03000509000000000000" pitchFamily="65" charset="-120"/>
              </a:rPr>
              <a:t>R-SCH007-C/R-SCH007-E</a:t>
            </a:r>
            <a:r>
              <a:rPr lang="en-US" altLang="zh-TW" sz="2800" dirty="0">
                <a:solidFill>
                  <a:srgbClr val="9900CC"/>
                </a:solidFill>
                <a:latin typeface="+mn-lt"/>
                <a:ea typeface="標楷體" panose="03000509000000000000" pitchFamily="65" charset="-120"/>
              </a:rPr>
              <a:t>) </a:t>
            </a:r>
            <a:r>
              <a:rPr lang="zh-TW" altLang="en-US" sz="2800" dirty="0">
                <a:solidFill>
                  <a:srgbClr val="9900CC"/>
                </a:solidFill>
                <a:latin typeface="+mn-lt"/>
                <a:ea typeface="標楷體" panose="03000509000000000000" pitchFamily="65" charset="-120"/>
              </a:rPr>
              <a:t>核對本學年各班級的「學生實額」資料是否正確</a:t>
            </a:r>
            <a:endParaRPr lang="en-US" altLang="zh-TW" sz="2800" dirty="0">
              <a:solidFill>
                <a:srgbClr val="9900CC"/>
              </a:solidFill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4" y="2976006"/>
            <a:ext cx="8379906" cy="313439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701B8170-776B-476D-94AB-28918391E334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584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6</a:t>
            </a:r>
            <a:r>
              <a:rPr lang="en-US" altLang="zh-TW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傳送「收生實況調查」</a:t>
            </a:r>
          </a:p>
        </p:txBody>
      </p:sp>
      <p:sp>
        <p:nvSpPr>
          <p:cNvPr id="3584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439150" cy="2676525"/>
          </a:xfrm>
        </p:spPr>
        <p:txBody>
          <a:bodyPr/>
          <a:lstStyle/>
          <a:p>
            <a:pPr algn="just" eaLnBrk="1" hangingPunct="1"/>
            <a:r>
              <a:rPr lang="zh-TW" altLang="en-US" sz="2800" dirty="0" smtClean="0">
                <a:solidFill>
                  <a:srgbClr val="99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利用「學生資料」的「資料互換」功能預備「</a:t>
            </a:r>
            <a:r>
              <a:rPr lang="zh-CN" altLang="en-US" sz="2800" dirty="0" smtClean="0">
                <a:solidFill>
                  <a:srgbClr val="99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收生</a:t>
            </a:r>
            <a:r>
              <a:rPr lang="zh-TW" altLang="en-US" sz="2800" dirty="0" smtClean="0">
                <a:solidFill>
                  <a:srgbClr val="99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實況調查」</a:t>
            </a:r>
          </a:p>
          <a:p>
            <a:pPr algn="just" eaLnBrk="1" hangingPunct="1"/>
            <a:r>
              <a:rPr lang="zh-TW" altLang="en-US" sz="2800" dirty="0" smtClean="0">
                <a:solidFill>
                  <a:srgbClr val="99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透過「聯遞系統」將「收生實況調查」傳送至教育局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2720975"/>
            <a:ext cx="6810375" cy="4010025"/>
          </a:xfrm>
          <a:prstGeom prst="rect">
            <a:avLst/>
          </a:prstGeom>
        </p:spPr>
      </p:pic>
      <p:sp>
        <p:nvSpPr>
          <p:cNvPr id="3789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9A853530-076C-4B27-A979-E1B34337D8D3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789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6.1</a:t>
            </a:r>
            <a:r>
              <a:rPr lang="en-US" altLang="zh-TW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預備「收生實況調查」</a:t>
            </a:r>
          </a:p>
        </p:txBody>
      </p:sp>
      <p:sp>
        <p:nvSpPr>
          <p:cNvPr id="37893" name="Rectangle 22"/>
          <p:cNvSpPr>
            <a:spLocks noChangeArrowheads="1"/>
          </p:cNvSpPr>
          <p:nvPr/>
        </p:nvSpPr>
        <p:spPr bwMode="auto">
          <a:xfrm>
            <a:off x="144463" y="1268760"/>
            <a:ext cx="89995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在「學生資料」模組的「資料互換」功能，選取「收生實況調查（下學年）」後按「預備」。</a:t>
            </a:r>
          </a:p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若已作「學年過渡」，則選取「收生實況調查」。</a:t>
            </a:r>
          </a:p>
        </p:txBody>
      </p:sp>
      <p:sp>
        <p:nvSpPr>
          <p:cNvPr id="37894" name="Rectangle 26"/>
          <p:cNvSpPr>
            <a:spLocks noChangeArrowheads="1"/>
          </p:cNvSpPr>
          <p:nvPr/>
        </p:nvSpPr>
        <p:spPr bwMode="auto">
          <a:xfrm>
            <a:off x="0" y="1952625"/>
            <a:ext cx="290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43608" y="4005064"/>
            <a:ext cx="3168352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88790" y="6358227"/>
            <a:ext cx="504056" cy="27529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E5ADF55B-5587-4EA5-A48E-61E605BB3385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6.1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預備「</a:t>
            </a:r>
            <a:r>
              <a:rPr lang="zh-CN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收生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實況調查」</a:t>
            </a:r>
          </a:p>
        </p:txBody>
      </p:sp>
      <p:sp>
        <p:nvSpPr>
          <p:cNvPr id="38917" name="Rectangle 19"/>
          <p:cNvSpPr>
            <a:spLocks noChangeArrowheads="1"/>
          </p:cNvSpPr>
          <p:nvPr/>
        </p:nvSpPr>
        <p:spPr bwMode="auto">
          <a:xfrm>
            <a:off x="457200" y="1452563"/>
            <a:ext cx="86868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CN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收生</a:t>
            </a: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實況調查參照日期」應已設定為</a:t>
            </a:r>
            <a:r>
              <a:rPr lang="en-US" altLang="zh-TW" sz="2800" dirty="0" smtClean="0">
                <a:solidFill>
                  <a:srgbClr val="9900CC"/>
                </a:solidFill>
                <a:latin typeface="+mn-lt"/>
                <a:ea typeface="標楷體" panose="03000509000000000000" pitchFamily="65" charset="-120"/>
              </a:rPr>
              <a:t>15/09/2023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按「預備」。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7992888" cy="2539797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基本步驟</a:t>
            </a:r>
          </a:p>
        </p:txBody>
      </p:sp>
    </p:spTree>
    <p:extLst>
      <p:ext uri="{BB962C8B-B14F-4D97-AF65-F5344CB8AC3E}">
        <p14:creationId xmlns:p14="http://schemas.microsoft.com/office/powerpoint/2010/main" val="413853787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27350"/>
            <a:ext cx="8280920" cy="4822149"/>
          </a:xfrm>
          <a:prstGeom prst="rect">
            <a:avLst/>
          </a:prstGeom>
        </p:spPr>
      </p:pic>
      <p:sp>
        <p:nvSpPr>
          <p:cNvPr id="39938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758AC9DB-2D86-49BA-9E75-0EC8689DC206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6.2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確定「收生實況調查」</a:t>
            </a:r>
          </a:p>
        </p:txBody>
      </p:sp>
      <p:sp>
        <p:nvSpPr>
          <p:cNvPr id="39940" name="Rectangle 16"/>
          <p:cNvSpPr>
            <a:spLocks noChangeArrowheads="1"/>
          </p:cNvSpPr>
          <p:nvPr/>
        </p:nvSpPr>
        <p:spPr bwMode="auto">
          <a:xfrm>
            <a:off x="468313" y="1227138"/>
            <a:ext cx="817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80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畫面顯示「收生實況調查」「已預備」 。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39552" y="3429000"/>
            <a:ext cx="7957194" cy="3573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8" y="1884661"/>
            <a:ext cx="8322460" cy="4846339"/>
          </a:xfrm>
          <a:prstGeom prst="rect">
            <a:avLst/>
          </a:prstGeom>
        </p:spPr>
      </p:pic>
      <p:sp>
        <p:nvSpPr>
          <p:cNvPr id="40962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BDADA194-CE97-4E8C-9DF2-46CFC6FCEB05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6.2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確定「收生實況調查」</a:t>
            </a:r>
          </a:p>
        </p:txBody>
      </p:sp>
      <p:sp>
        <p:nvSpPr>
          <p:cNvPr id="40964" name="Rectangle 16"/>
          <p:cNvSpPr>
            <a:spLocks noChangeArrowheads="1"/>
          </p:cNvSpPr>
          <p:nvPr/>
        </p:nvSpPr>
        <p:spPr bwMode="auto">
          <a:xfrm>
            <a:off x="468313" y="1227138"/>
            <a:ext cx="817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80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按「預覽」檢視數據。</a:t>
            </a:r>
          </a:p>
        </p:txBody>
      </p:sp>
      <p:sp>
        <p:nvSpPr>
          <p:cNvPr id="40966" name="矩形 1"/>
          <p:cNvSpPr>
            <a:spLocks noChangeArrowheads="1"/>
          </p:cNvSpPr>
          <p:nvPr/>
        </p:nvSpPr>
        <p:spPr bwMode="auto">
          <a:xfrm>
            <a:off x="2627784" y="6273800"/>
            <a:ext cx="576262" cy="409704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33" y="3933056"/>
            <a:ext cx="5184599" cy="2641043"/>
          </a:xfrm>
          <a:prstGeom prst="rect">
            <a:avLst/>
          </a:prstGeom>
        </p:spPr>
      </p:pic>
      <p:sp>
        <p:nvSpPr>
          <p:cNvPr id="41986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ABCE974F-0AC1-468B-841E-C54A2E75FD6E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6.2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確定「</a:t>
            </a:r>
            <a:r>
              <a:rPr lang="zh-CN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收生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實況調查」</a:t>
            </a:r>
          </a:p>
        </p:txBody>
      </p:sp>
      <p:sp>
        <p:nvSpPr>
          <p:cNvPr id="41988" name="Rectangle 16"/>
          <p:cNvSpPr>
            <a:spLocks noChangeArrowheads="1"/>
          </p:cNvSpPr>
          <p:nvPr/>
        </p:nvSpPr>
        <p:spPr bwMode="auto">
          <a:xfrm>
            <a:off x="468313" y="1227138"/>
            <a:ext cx="817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80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檢視數據。</a:t>
            </a:r>
          </a:p>
        </p:txBody>
      </p:sp>
      <p:pic>
        <p:nvPicPr>
          <p:cNvPr id="41991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51013"/>
            <a:ext cx="4468812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向下箭號 7"/>
          <p:cNvSpPr>
            <a:spLocks noChangeArrowheads="1"/>
          </p:cNvSpPr>
          <p:nvPr/>
        </p:nvSpPr>
        <p:spPr bwMode="auto">
          <a:xfrm rot="-2904508">
            <a:off x="2591892" y="4000910"/>
            <a:ext cx="431800" cy="868362"/>
          </a:xfrm>
          <a:prstGeom prst="downArrow">
            <a:avLst>
              <a:gd name="adj1" fmla="val 50000"/>
              <a:gd name="adj2" fmla="val 50034"/>
            </a:avLst>
          </a:prstGeom>
          <a:solidFill>
            <a:srgbClr val="FFC0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98" y="3861048"/>
            <a:ext cx="5123267" cy="2708854"/>
          </a:xfrm>
          <a:prstGeom prst="rect">
            <a:avLst/>
          </a:prstGeom>
        </p:spPr>
      </p:pic>
      <p:sp>
        <p:nvSpPr>
          <p:cNvPr id="43010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9562A8B9-ADA3-4C5E-BE87-40E06BA5FA87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6.2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確定「</a:t>
            </a:r>
            <a:r>
              <a:rPr lang="zh-CN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收生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實況調查」</a:t>
            </a:r>
          </a:p>
        </p:txBody>
      </p:sp>
      <p:sp>
        <p:nvSpPr>
          <p:cNvPr id="43012" name="Rectangle 16"/>
          <p:cNvSpPr>
            <a:spLocks noChangeArrowheads="1"/>
          </p:cNvSpPr>
          <p:nvPr/>
        </p:nvSpPr>
        <p:spPr bwMode="auto">
          <a:xfrm>
            <a:off x="468313" y="1227138"/>
            <a:ext cx="817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80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檢視數據。</a:t>
            </a:r>
          </a:p>
        </p:txBody>
      </p:sp>
      <p:sp>
        <p:nvSpPr>
          <p:cNvPr id="43013" name="向下箭號 7"/>
          <p:cNvSpPr>
            <a:spLocks noChangeArrowheads="1"/>
          </p:cNvSpPr>
          <p:nvPr/>
        </p:nvSpPr>
        <p:spPr bwMode="auto">
          <a:xfrm rot="-2904508">
            <a:off x="2736057" y="3961606"/>
            <a:ext cx="431800" cy="868363"/>
          </a:xfrm>
          <a:prstGeom prst="downArrow">
            <a:avLst>
              <a:gd name="adj1" fmla="val 50000"/>
              <a:gd name="adj2" fmla="val 50034"/>
            </a:avLst>
          </a:prstGeom>
          <a:solidFill>
            <a:srgbClr val="FFC0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1716245"/>
            <a:ext cx="4311650" cy="231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8390871" cy="4886176"/>
          </a:xfrm>
          <a:prstGeom prst="rect">
            <a:avLst/>
          </a:prstGeom>
        </p:spPr>
      </p:pic>
      <p:sp>
        <p:nvSpPr>
          <p:cNvPr id="44034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EA6A9F7A-42D4-42E5-94AB-DE5046E88C98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6.2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確定「收生實況調查」</a:t>
            </a:r>
          </a:p>
        </p:txBody>
      </p:sp>
      <p:sp>
        <p:nvSpPr>
          <p:cNvPr id="44036" name="Rectangle 16"/>
          <p:cNvSpPr>
            <a:spLocks noChangeArrowheads="1"/>
          </p:cNvSpPr>
          <p:nvPr/>
        </p:nvSpPr>
        <p:spPr bwMode="auto">
          <a:xfrm>
            <a:off x="468313" y="1227138"/>
            <a:ext cx="817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按「預覽」檢視數據，確認無誤後按「確定」繼續。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051720" y="6393904"/>
            <a:ext cx="648072" cy="3370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3" y="1702778"/>
            <a:ext cx="8429625" cy="5057775"/>
          </a:xfrm>
          <a:prstGeom prst="rect">
            <a:avLst/>
          </a:prstGeom>
        </p:spPr>
      </p:pic>
      <p:sp>
        <p:nvSpPr>
          <p:cNvPr id="45058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CA5B9C00-0E32-4987-A8C1-45E8C71CBD92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6.2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確定「收生實況調查」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33237" y="3519830"/>
            <a:ext cx="7848872" cy="3599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95536" y="1197057"/>
            <a:ext cx="597495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畫面顯示「收生實況調查」已確定。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67EA127C-105E-4615-B546-1A409EF2166C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608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6.3 </a:t>
            </a:r>
            <a:r>
              <a:rPr lang="zh-TW" altLang="en-US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傳送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「收生實況調查」</a:t>
            </a:r>
          </a:p>
        </p:txBody>
      </p:sp>
      <p:sp>
        <p:nvSpPr>
          <p:cNvPr id="46085" name="Rectangle 24"/>
          <p:cNvSpPr>
            <a:spLocks noChangeArrowheads="1"/>
          </p:cNvSpPr>
          <p:nvPr/>
        </p:nvSpPr>
        <p:spPr bwMode="auto">
          <a:xfrm>
            <a:off x="395288" y="1125538"/>
            <a:ext cx="8593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到「聯遞系統」的「</a:t>
            </a: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寄發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訊息」點選相關訊息的超連結，然後在彈出視窗按「加密」並輸入密碼</a:t>
            </a: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800" dirty="0">
              <a:solidFill>
                <a:srgbClr val="99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83043"/>
            <a:ext cx="6912768" cy="4419357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9EBEF3B6-31EA-488B-BDDA-84E18795C557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7109" name="Rectangle 10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6.3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傳送「收生實況調查」</a:t>
            </a:r>
          </a:p>
        </p:txBody>
      </p:sp>
      <p:sp>
        <p:nvSpPr>
          <p:cNvPr id="47110" name="Rectangle 1046"/>
          <p:cNvSpPr>
            <a:spLocks noChangeArrowheads="1"/>
          </p:cNvSpPr>
          <p:nvPr/>
        </p:nvSpPr>
        <p:spPr bwMode="auto">
          <a:xfrm>
            <a:off x="341590" y="1412776"/>
            <a:ext cx="88024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最後，「收生實況調查」的訊息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狀</a:t>
            </a: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況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為「已接收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060848"/>
            <a:ext cx="7920880" cy="437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9216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錯誤訊息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26" y="2051546"/>
            <a:ext cx="7658100" cy="4457700"/>
          </a:xfrm>
          <a:prstGeom prst="rect">
            <a:avLst/>
          </a:prstGeom>
        </p:spPr>
      </p:pic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並未傳送</a:t>
            </a:r>
            <a:r>
              <a:rPr lang="zh-TW" altLang="en-US" dirty="0" smtClean="0">
                <a:ea typeface="標楷體" panose="03000509000000000000" pitchFamily="65" charset="-120"/>
              </a:rPr>
              <a:t>表格 </a:t>
            </a:r>
            <a:r>
              <a:rPr lang="en-US" altLang="zh-TW" dirty="0" smtClean="0">
                <a:ea typeface="標楷體" panose="03000509000000000000" pitchFamily="65" charset="-120"/>
              </a:rPr>
              <a:t>A/B/C/D</a:t>
            </a:r>
          </a:p>
        </p:txBody>
      </p:sp>
      <p:sp>
        <p:nvSpPr>
          <p:cNvPr id="49158" name="Rectangle 11"/>
          <p:cNvSpPr>
            <a:spLocks noChangeArrowheads="1"/>
          </p:cNvSpPr>
          <p:nvPr/>
        </p:nvSpPr>
        <p:spPr bwMode="auto">
          <a:xfrm>
            <a:off x="768350" y="1196975"/>
            <a:ext cx="7548066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80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先將各表格送出／取消預備，才可預備「</a:t>
            </a:r>
            <a:r>
              <a:rPr lang="zh-CN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收生</a:t>
            </a: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實況調查」。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768350" y="2332038"/>
            <a:ext cx="6737350" cy="3238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9155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dirty="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7D24CE21-E9D4-4453-BAA3-8451C1F73393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zh-TW" sz="1000" dirty="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40022"/>
            <a:ext cx="9036496" cy="3245695"/>
          </a:xfrm>
          <a:prstGeom prst="rect">
            <a:avLst/>
          </a:prstGeom>
        </p:spPr>
      </p:pic>
      <p:sp>
        <p:nvSpPr>
          <p:cNvPr id="81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+mn-cs"/>
              </a:rPr>
              <a:t>Enrolment Survey - </a:t>
            </a:r>
            <a:fld id="{7BDBCB1D-8889-4734-BCCC-11F0CF84A4A9}" type="slidenum">
              <a:rPr kumimoji="0" lang="en-US" altLang="zh-TW" sz="1000" b="1" i="0" u="none" strike="noStrike" kern="1200" cap="none" spc="0" normalizeH="0" baseline="0" noProof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TW" sz="1000" b="1" i="0" u="none" strike="noStrike" kern="1200" cap="none" spc="0" normalizeH="0" baseline="0" noProof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Tahom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1.1</a:t>
            </a:r>
            <a:r>
              <a:rPr lang="en-US" altLang="zh-TW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檢查「收生實況調查參照日期」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95288" y="1412875"/>
            <a:ext cx="7345064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於代碼管理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&gt;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編修代碼表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&gt; 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代碼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表名稱查看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「收生實況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調查」 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8198" name="矩形 1"/>
          <p:cNvSpPr>
            <a:spLocks noChangeArrowheads="1"/>
          </p:cNvSpPr>
          <p:nvPr/>
        </p:nvSpPr>
        <p:spPr bwMode="auto">
          <a:xfrm>
            <a:off x="1" y="5733256"/>
            <a:ext cx="9148941" cy="180404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endParaRPr kumimoji="0" lang="zh-HK" altLang="en-US" sz="2000" b="0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43323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015999"/>
            <a:ext cx="8969821" cy="4088607"/>
          </a:xfrm>
          <a:prstGeom prst="rect">
            <a:avLst/>
          </a:prstGeom>
        </p:spPr>
      </p:pic>
      <p:pic>
        <p:nvPicPr>
          <p:cNvPr id="50178" name="Picture 21" descr="C:\Users\NOVEMC~1\AppData\Local\Temp\x10sctmp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0" y="4849813"/>
            <a:ext cx="8126412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0F34407C-21B8-4161-9981-6838748D0EB2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預備「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實況調查」的錯誤報告</a:t>
            </a:r>
          </a:p>
        </p:txBody>
      </p:sp>
      <p:sp>
        <p:nvSpPr>
          <p:cNvPr id="50185" name="Rectangle 14"/>
          <p:cNvSpPr>
            <a:spLocks noChangeArrowheads="1"/>
          </p:cNvSpPr>
          <p:nvPr/>
        </p:nvSpPr>
        <p:spPr bwMode="auto">
          <a:xfrm>
            <a:off x="539750" y="5157788"/>
            <a:ext cx="287338" cy="14652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119841" y="2015863"/>
            <a:ext cx="2286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0182" name="Rectangle 10"/>
          <p:cNvSpPr>
            <a:spLocks noChangeArrowheads="1"/>
          </p:cNvSpPr>
          <p:nvPr/>
        </p:nvSpPr>
        <p:spPr bwMode="auto">
          <a:xfrm>
            <a:off x="66675" y="3340100"/>
            <a:ext cx="2120900" cy="1905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0183" name="Rectangle 11"/>
          <p:cNvSpPr>
            <a:spLocks noChangeArrowheads="1"/>
          </p:cNvSpPr>
          <p:nvPr/>
        </p:nvSpPr>
        <p:spPr bwMode="auto">
          <a:xfrm>
            <a:off x="860790" y="3841079"/>
            <a:ext cx="811213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0186" name="Rectangle 11"/>
          <p:cNvSpPr>
            <a:spLocks noChangeArrowheads="1"/>
          </p:cNvSpPr>
          <p:nvPr/>
        </p:nvSpPr>
        <p:spPr bwMode="auto">
          <a:xfrm>
            <a:off x="74613" y="3862388"/>
            <a:ext cx="2286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50188" name="群組 3"/>
          <p:cNvGrpSpPr>
            <a:grpSpLocks/>
          </p:cNvGrpSpPr>
          <p:nvPr/>
        </p:nvGrpSpPr>
        <p:grpSpPr bwMode="auto">
          <a:xfrm>
            <a:off x="108110" y="1164250"/>
            <a:ext cx="9321800" cy="817562"/>
            <a:chOff x="74613" y="1391444"/>
            <a:chExt cx="9321923" cy="818356"/>
          </a:xfrm>
        </p:grpSpPr>
        <p:sp>
          <p:nvSpPr>
            <p:cNvPr id="50189" name="Rectangle 4"/>
            <p:cNvSpPr>
              <a:spLocks noChangeArrowheads="1"/>
            </p:cNvSpPr>
            <p:nvPr/>
          </p:nvSpPr>
          <p:spPr bwMode="auto">
            <a:xfrm>
              <a:off x="7019925" y="1981200"/>
              <a:ext cx="876300" cy="228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rgbClr val="6600CC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HK" altLang="en-US"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0191" name="矩形 1"/>
            <p:cNvSpPr>
              <a:spLocks noChangeArrowheads="1"/>
            </p:cNvSpPr>
            <p:nvPr/>
          </p:nvSpPr>
          <p:spPr bwMode="auto">
            <a:xfrm>
              <a:off x="7896225" y="1556792"/>
              <a:ext cx="1500311" cy="233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rgbClr val="6600CC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HK" altLang="en-US"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0192" name="矩形 2"/>
            <p:cNvSpPr>
              <a:spLocks noChangeArrowheads="1"/>
            </p:cNvSpPr>
            <p:nvPr/>
          </p:nvSpPr>
          <p:spPr bwMode="auto">
            <a:xfrm>
              <a:off x="7678930" y="1535460"/>
              <a:ext cx="142969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rgbClr val="6600CC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HK" altLang="en-US"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0193" name="矩形 15"/>
            <p:cNvSpPr>
              <a:spLocks noChangeArrowheads="1"/>
            </p:cNvSpPr>
            <p:nvPr/>
          </p:nvSpPr>
          <p:spPr bwMode="auto">
            <a:xfrm>
              <a:off x="188912" y="1391444"/>
              <a:ext cx="1790799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rgbClr val="6600CC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HK" altLang="en-US"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0190" name="Rectangle 5"/>
            <p:cNvSpPr>
              <a:spLocks noChangeArrowheads="1"/>
            </p:cNvSpPr>
            <p:nvPr/>
          </p:nvSpPr>
          <p:spPr bwMode="auto">
            <a:xfrm>
              <a:off x="74613" y="1790700"/>
              <a:ext cx="2193925" cy="1905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rgbClr val="6600CC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HK" altLang="en-US"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50184" name="Rectangle 13"/>
          <p:cNvSpPr>
            <a:spLocks noChangeArrowheads="1"/>
          </p:cNvSpPr>
          <p:nvPr/>
        </p:nvSpPr>
        <p:spPr bwMode="auto">
          <a:xfrm>
            <a:off x="66675" y="4876800"/>
            <a:ext cx="2344738" cy="174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E6FB2BAD-52F9-44E0-9E6D-2377AB57679E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433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是否需要先完成學年過渡？</a:t>
            </a:r>
          </a:p>
        </p:txBody>
      </p:sp>
      <p:sp>
        <p:nvSpPr>
          <p:cNvPr id="56326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dirty="0" smtClean="0">
                <a:solidFill>
                  <a:srgbClr val="6666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問：填報「收生實況調查」，是否必須先完成學年過渡？</a:t>
            </a:r>
            <a:endParaRPr lang="en-GB" altLang="zh-TW" dirty="0" smtClean="0">
              <a:solidFill>
                <a:srgbClr val="6666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/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不必先完成學年過渡！若未完成學年過渡，應填報「收生實況調查（</a:t>
            </a:r>
            <a:r>
              <a:rPr lang="zh-TW" altLang="en-US" u="sng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下學年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）」；否則</a:t>
            </a:r>
          </a:p>
          <a:p>
            <a:pPr eaLnBrk="1" hangingPunct="1"/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應填報</a:t>
            </a:r>
            <a:r>
              <a:rPr lang="zh-TW" altLang="en-US" u="sng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本學年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的「收生實況調查」。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1724C7C6-60F8-4A76-A59A-2832F68D5DFB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可否分批傳送？</a:t>
            </a:r>
          </a:p>
        </p:txBody>
      </p:sp>
      <p:sp>
        <p:nvSpPr>
          <p:cNvPr id="5837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zh-TW" altLang="en-US" dirty="0" smtClean="0">
                <a:solidFill>
                  <a:srgbClr val="6666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問：「收生實況調查」是否好像其他調查一樣，容許</a:t>
            </a:r>
            <a:r>
              <a:rPr lang="en-US" altLang="zh-TW" dirty="0" smtClean="0">
                <a:solidFill>
                  <a:srgbClr val="6666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dirty="0" smtClean="0">
                <a:solidFill>
                  <a:srgbClr val="6666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分批或多次傳送？</a:t>
            </a:r>
            <a:endParaRPr lang="zh-TW" altLang="en-GB" dirty="0" smtClean="0">
              <a:solidFill>
                <a:srgbClr val="6666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「收生實況調查」</a:t>
            </a:r>
            <a:r>
              <a:rPr lang="zh-TW" altLang="en-US" u="sng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只限傳送一次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  <a:p>
            <a:pPr eaLnBrk="1" hangingPunct="1"/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若有需要重新傳送，請聯絡網上校管系統</a:t>
            </a:r>
            <a:r>
              <a:rPr lang="zh-TW" altLang="en-US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聯絡主任。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26923D4B-8F34-4E2B-89A5-6182627C4A6E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班數問題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042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zh-TW" altLang="en-US" dirty="0" smtClean="0">
                <a:solidFill>
                  <a:srgbClr val="6666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問：</a:t>
            </a:r>
            <a:r>
              <a:rPr lang="en-US" altLang="zh-TW" dirty="0" smtClean="0">
                <a:solidFill>
                  <a:srgbClr val="6666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GB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若學校本年度獲准開辦 3 班小一，但實際把學生</a:t>
            </a:r>
            <a:r>
              <a:rPr lang="en-US" altLang="zh-TW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	</a:t>
            </a:r>
            <a:r>
              <a:rPr lang="zh-TW" altLang="en-GB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編為 4 班。那麼，在填報「</a:t>
            </a:r>
            <a:r>
              <a:rPr lang="zh-TW" altLang="en-US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收生實況調查</a:t>
            </a:r>
            <a:r>
              <a:rPr lang="zh-TW" altLang="en-GB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」時，</a:t>
            </a:r>
            <a:r>
              <a:rPr lang="en-US" altLang="zh-TW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	</a:t>
            </a:r>
            <a:r>
              <a:rPr lang="zh-TW" altLang="en-US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可否</a:t>
            </a:r>
            <a:r>
              <a:rPr lang="zh-TW" altLang="en-GB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按實際情況填報 4 班？</a:t>
            </a:r>
          </a:p>
          <a:p>
            <a:pPr algn="just" eaLnBrk="1" hangingPunct="1"/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可以。但</a:t>
            </a:r>
            <a:r>
              <a:rPr lang="zh-TW" altLang="en-GB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必須注意</a:t>
            </a:r>
            <a:r>
              <a:rPr lang="zh-TW" altLang="en-GB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呈交「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收生實況調查</a:t>
            </a:r>
            <a:r>
              <a:rPr lang="zh-TW" altLang="en-GB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」和「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班別及科目資料調查</a:t>
            </a:r>
            <a:r>
              <a:rPr lang="zh-TW" altLang="en-GB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」的</a:t>
            </a:r>
            <a:r>
              <a:rPr lang="zh-TW" altLang="en-GB" u="sng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班別數目及班別</a:t>
            </a:r>
            <a:r>
              <a:rPr lang="zh-TW" altLang="en-US" u="sng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代碼</a:t>
            </a:r>
            <a:r>
              <a:rPr lang="zh-TW" altLang="en-GB" u="sng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必須相同</a:t>
            </a:r>
            <a:r>
              <a:rPr lang="zh-TW" altLang="en-GB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eaLnBrk="1" hangingPunct="1"/>
            <a:endParaRPr lang="en-US" altLang="zh-TW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78F0DACC-F45E-40ED-9173-FAF27C0A52CC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中途轉班</a:t>
            </a:r>
          </a:p>
        </p:txBody>
      </p:sp>
      <p:sp>
        <p:nvSpPr>
          <p:cNvPr id="6247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dirty="0" smtClean="0">
                <a:solidFill>
                  <a:srgbClr val="6666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問：如學生於開課後，中途轉班應怎樣處理？</a:t>
            </a:r>
            <a:endParaRPr lang="zh-TW" altLang="en-GB" dirty="0" smtClean="0">
              <a:solidFill>
                <a:srgbClr val="6666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/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學校可以在「</a:t>
            </a:r>
            <a:r>
              <a:rPr lang="zh-TW" altLang="zh-TW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學生資料 &gt; 學生概況 &gt; 在學資料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」，將該學生的狀況由「空白」變更為「轉移」，然後選擇其他班別。</a:t>
            </a:r>
          </a:p>
          <a:p>
            <a:pPr algn="just" eaLnBrk="1" hangingPunct="1"/>
            <a:r>
              <a:rPr lang="zh-TW" altLang="en-US" dirty="0" smtClean="0">
                <a:effectLst/>
                <a:ea typeface="標楷體" panose="03000509000000000000" pitchFamily="65" charset="-120"/>
              </a:rPr>
              <a:t>若該學生在遞交「收生實況調查」前（即</a:t>
            </a:r>
            <a:r>
              <a:rPr lang="en-US" altLang="zh-TW" dirty="0" smtClean="0">
                <a:effectLst/>
                <a:ea typeface="標楷體" panose="03000509000000000000" pitchFamily="65" charset="-120"/>
              </a:rPr>
              <a:t>2023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年</a:t>
            </a:r>
            <a:r>
              <a:rPr lang="en-US" altLang="zh-TW" dirty="0">
                <a:effectLst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月 </a:t>
            </a:r>
            <a:r>
              <a:rPr lang="en-US" altLang="zh-TW" dirty="0" smtClean="0">
                <a:effectLst/>
                <a:ea typeface="標楷體" panose="03000509000000000000" pitchFamily="65" charset="-120"/>
              </a:rPr>
              <a:t>15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日前）轉班，而學校已更新數據，「收生實況調查」便會反映狀況。</a:t>
            </a:r>
            <a:endParaRPr lang="zh-TW" altLang="en-GB" dirty="0" smtClean="0">
              <a:effectLst/>
              <a:ea typeface="標楷體" panose="03000509000000000000" pitchFamily="65" charset="-120"/>
            </a:endParaRPr>
          </a:p>
          <a:p>
            <a:pPr algn="just" eaLnBrk="1" hangingPunct="1"/>
            <a:r>
              <a:rPr lang="zh-TW" altLang="en-US" dirty="0" smtClean="0">
                <a:effectLst/>
                <a:ea typeface="標楷體" panose="03000509000000000000" pitchFamily="65" charset="-120"/>
              </a:rPr>
              <a:t>若該學生在遞交「收生實況調查」後才轉班，學校便應在更新</a:t>
            </a:r>
            <a:r>
              <a:rPr lang="en-US" altLang="zh-TW" dirty="0" err="1" smtClean="0">
                <a:effectLst/>
                <a:ea typeface="標楷體" panose="03000509000000000000" pitchFamily="65" charset="-120"/>
              </a:rPr>
              <a:t>WebSAMS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資料後，再遞交「表格</a:t>
            </a:r>
            <a:r>
              <a:rPr lang="en-US" altLang="zh-TW" dirty="0" smtClean="0">
                <a:effectLst/>
                <a:ea typeface="標楷體" panose="03000509000000000000" pitchFamily="65" charset="-120"/>
              </a:rPr>
              <a:t>D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」。 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E995311B-0D85-40CD-82CE-50050336D6BB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離校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451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00113" y="1484313"/>
            <a:ext cx="7891462" cy="49688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問：若學生於</a:t>
            </a:r>
            <a:r>
              <a:rPr lang="en-US" altLang="zh-TW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2023</a:t>
            </a:r>
            <a:r>
              <a:rPr lang="zh-TW" altLang="en-US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年</a:t>
            </a:r>
            <a:r>
              <a:rPr lang="en-US" altLang="zh-TW" dirty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15</a:t>
            </a:r>
            <a:r>
              <a:rPr lang="zh-TW" altLang="en-US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日前退學，怎辦？</a:t>
            </a:r>
          </a:p>
          <a:p>
            <a:pPr algn="just" eaLnBrk="1" hangingPunct="1"/>
            <a:r>
              <a:rPr lang="zh-TW" altLang="en-US" dirty="0" smtClean="0">
                <a:effectLst/>
                <a:ea typeface="標楷體" panose="03000509000000000000" pitchFamily="65" charset="-120"/>
              </a:rPr>
              <a:t>若學生於上學年在原校就讀，在學年過渡前，可當作上學年離校學生處理，並填報「表格</a:t>
            </a:r>
            <a:r>
              <a:rPr lang="en-US" altLang="zh-TW" dirty="0" smtClean="0">
                <a:effectLst/>
                <a:ea typeface="標楷體" panose="03000509000000000000" pitchFamily="65" charset="-120"/>
              </a:rPr>
              <a:t>A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」</a:t>
            </a:r>
            <a:r>
              <a:rPr lang="en-US" altLang="zh-TW" dirty="0" smtClean="0">
                <a:effectLst/>
                <a:ea typeface="標楷體" panose="03000509000000000000" pitchFamily="65" charset="-120"/>
              </a:rPr>
              <a:t>;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在學年過渡後，學校須填報表格</a:t>
            </a:r>
            <a:r>
              <a:rPr lang="en-US" altLang="zh-TW" dirty="0" smtClean="0">
                <a:effectLst/>
                <a:ea typeface="標楷體" panose="03000509000000000000" pitchFamily="65" charset="-120"/>
              </a:rPr>
              <a:t>As (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學生離校</a:t>
            </a:r>
            <a:r>
              <a:rPr lang="en-US" altLang="zh-TW" dirty="0" smtClean="0">
                <a:effectLst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補充</a:t>
            </a:r>
            <a:r>
              <a:rPr lang="en-US" altLang="zh-TW" dirty="0" smtClean="0">
                <a:effectLst/>
                <a:ea typeface="標楷體" panose="03000509000000000000" pitchFamily="65" charset="-120"/>
              </a:rPr>
              <a:t>)) 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。</a:t>
            </a:r>
            <a:endParaRPr lang="en-US" altLang="zh-TW" dirty="0" smtClean="0">
              <a:effectLst/>
              <a:ea typeface="標楷體" panose="03000509000000000000" pitchFamily="65" charset="-120"/>
            </a:endParaRPr>
          </a:p>
          <a:p>
            <a:pPr algn="just" eaLnBrk="1" hangingPunct="1"/>
            <a:r>
              <a:rPr lang="zh-TW" altLang="en-US" dirty="0" smtClean="0">
                <a:effectLst/>
                <a:ea typeface="標楷體" panose="03000509000000000000" pitchFamily="65" charset="-120"/>
              </a:rPr>
              <a:t>若學生為</a:t>
            </a:r>
            <a:r>
              <a:rPr lang="zh-TW" altLang="en-US" u="sng" dirty="0" smtClean="0">
                <a:effectLst/>
                <a:ea typeface="標楷體" panose="03000509000000000000" pitchFamily="65" charset="-120"/>
              </a:rPr>
              <a:t>本年度之新生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，學校須填報表格</a:t>
            </a:r>
            <a:r>
              <a:rPr lang="en-US" altLang="zh-TW" dirty="0" smtClean="0">
                <a:effectLst/>
                <a:ea typeface="標楷體" panose="03000509000000000000" pitchFamily="65" charset="-120"/>
              </a:rPr>
              <a:t>B &amp; As (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新學生離校</a:t>
            </a:r>
            <a:r>
              <a:rPr lang="en-US" altLang="zh-TW" dirty="0" smtClean="0">
                <a:effectLst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 。</a:t>
            </a:r>
          </a:p>
          <a:p>
            <a:pPr algn="just" eaLnBrk="1" hangingPunct="1"/>
            <a:r>
              <a:rPr lang="zh-TW" altLang="en-US" dirty="0" smtClean="0">
                <a:effectLst/>
                <a:ea typeface="標楷體" panose="03000509000000000000" pitchFamily="65" charset="-120"/>
              </a:rPr>
              <a:t>若新生在</a:t>
            </a:r>
            <a:r>
              <a:rPr lang="zh-TW" altLang="en-US" u="sng" dirty="0" smtClean="0">
                <a:effectLst/>
                <a:ea typeface="標楷體" panose="03000509000000000000" pitchFamily="65" charset="-120"/>
              </a:rPr>
              <a:t>暑假期間已退學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，則只能刪除他的紀錄，而不能設定為「離校」，因</a:t>
            </a:r>
            <a:r>
              <a:rPr lang="en-US" altLang="zh-TW" dirty="0" err="1" smtClean="0">
                <a:effectLst/>
                <a:ea typeface="標楷體" panose="03000509000000000000" pitchFamily="65" charset="-120"/>
              </a:rPr>
              <a:t>WebSAMS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不容許輸入新生的「離校日期」早</a:t>
            </a:r>
            <a:r>
              <a:rPr lang="zh-TW" altLang="en-US" dirty="0">
                <a:effectLst/>
                <a:ea typeface="標楷體" panose="03000509000000000000" pitchFamily="65" charset="-120"/>
              </a:rPr>
              <a:t>於該學年開始日期。</a:t>
            </a:r>
            <a:endParaRPr lang="zh-TW" altLang="en-US" dirty="0" smtClean="0">
              <a:effectLst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Enrolment Survey - </a:t>
            </a:r>
            <a:fld id="{48313A91-6A93-44B6-B085-619BAB6FF6F6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6" y="371971"/>
            <a:ext cx="8435280" cy="61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2184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9847063B-617A-4C5E-88EC-43B96132A44D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86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(6)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懷疑退學學生離校</a:t>
            </a:r>
          </a:p>
        </p:txBody>
      </p:sp>
      <p:sp>
        <p:nvSpPr>
          <p:cNvPr id="6656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zh-TW" altLang="en-US" dirty="0" smtClean="0">
                <a:solidFill>
                  <a:srgbClr val="6666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問：</a:t>
            </a:r>
            <a:r>
              <a:rPr lang="en-US" altLang="zh-TW" dirty="0" smtClean="0">
                <a:solidFill>
                  <a:srgbClr val="6666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dirty="0" smtClean="0">
                <a:solidFill>
                  <a:srgbClr val="6666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若有學生上學年中期是懷疑退學學生，學校已填</a:t>
            </a:r>
            <a:r>
              <a:rPr lang="en-US" altLang="zh-TW" dirty="0" smtClean="0">
                <a:solidFill>
                  <a:srgbClr val="6666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報「懷疑退學表格</a:t>
            </a:r>
            <a:r>
              <a:rPr lang="en-US" altLang="zh-TW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A</a:t>
            </a:r>
            <a:r>
              <a:rPr lang="zh-TW" altLang="en-US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」，而他於暑假期間正式辦理</a:t>
            </a:r>
            <a:r>
              <a:rPr lang="en-US" altLang="zh-TW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	</a:t>
            </a:r>
            <a:r>
              <a:rPr lang="zh-TW" altLang="en-US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退學手續，是否需要再填報「表格</a:t>
            </a:r>
            <a:r>
              <a:rPr lang="en-US" altLang="zh-TW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A</a:t>
            </a:r>
            <a:r>
              <a:rPr lang="zh-TW" altLang="en-US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」？</a:t>
            </a:r>
          </a:p>
          <a:p>
            <a:pPr algn="just" eaLnBrk="1" hangingPunct="1"/>
            <a:r>
              <a:rPr lang="zh-TW" altLang="en-US" dirty="0" smtClean="0">
                <a:effectLst/>
                <a:ea typeface="標楷體" panose="03000509000000000000" pitchFamily="65" charset="-120"/>
              </a:rPr>
              <a:t>是需要的！當學生退學時，無論之前曾否填報「懷疑退學表格</a:t>
            </a:r>
            <a:r>
              <a:rPr lang="en-US" altLang="zh-TW" dirty="0" smtClean="0">
                <a:effectLst/>
                <a:ea typeface="標楷體" panose="03000509000000000000" pitchFamily="65" charset="-120"/>
              </a:rPr>
              <a:t>A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」，皆需要填報「表格</a:t>
            </a:r>
            <a:r>
              <a:rPr lang="en-US" altLang="zh-TW" dirty="0" smtClean="0">
                <a:effectLst/>
                <a:ea typeface="標楷體" panose="03000509000000000000" pitchFamily="65" charset="-120"/>
              </a:rPr>
              <a:t>A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」。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3C3FD37F-9987-4D1B-AA71-54FE1749E8FE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46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(7)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舊生的「學生註冊編號」</a:t>
            </a:r>
            <a:r>
              <a:rPr lang="en-US" altLang="zh-TW" dirty="0" smtClean="0">
                <a:ea typeface="標楷體" panose="03000509000000000000" pitchFamily="65" charset="-120"/>
              </a:rPr>
              <a:t>(</a:t>
            </a:r>
            <a:r>
              <a:rPr lang="en-US" altLang="zh-TW" dirty="0" err="1" smtClean="0">
                <a:ea typeface="標楷體" panose="03000509000000000000" pitchFamily="65" charset="-120"/>
              </a:rPr>
              <a:t>Reg</a:t>
            </a:r>
            <a:r>
              <a:rPr lang="en-US" altLang="zh-TW" dirty="0" smtClean="0">
                <a:ea typeface="標楷體" panose="03000509000000000000" pitchFamily="65" charset="-120"/>
              </a:rPr>
              <a:t> No )</a:t>
            </a:r>
          </a:p>
        </p:txBody>
      </p:sp>
      <p:sp>
        <p:nvSpPr>
          <p:cNvPr id="6861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627063" eaLnBrk="1" hangingPunct="1">
              <a:buNone/>
            </a:pPr>
            <a:r>
              <a:rPr lang="zh-TW" altLang="en-US" dirty="0">
                <a:solidFill>
                  <a:srgbClr val="6666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問：</a:t>
            </a:r>
            <a:r>
              <a:rPr lang="en-US" altLang="zh-TW" dirty="0">
                <a:solidFill>
                  <a:srgbClr val="6666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dirty="0">
                <a:solidFill>
                  <a:srgbClr val="6666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有學生於以往的學年離校，並於新學年再度入讀</a:t>
            </a:r>
            <a:r>
              <a:rPr lang="zh-TW" altLang="en-US" dirty="0" smtClean="0">
                <a:solidFill>
                  <a:srgbClr val="6666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 </a:t>
            </a:r>
            <a:r>
              <a:rPr lang="en-US" altLang="zh-TW" dirty="0" smtClean="0">
                <a:solidFill>
                  <a:srgbClr val="6666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dirty="0" smtClean="0">
                <a:solidFill>
                  <a:srgbClr val="6666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是否</a:t>
            </a:r>
            <a:r>
              <a:rPr lang="zh-TW" altLang="en-US" dirty="0">
                <a:solidFill>
                  <a:srgbClr val="6666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需要為他編訂新的「學生註冊編號」？</a:t>
            </a:r>
            <a:endParaRPr lang="zh-TW" altLang="en-GB" dirty="0">
              <a:solidFill>
                <a:srgbClr val="6666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/>
            <a:r>
              <a:rPr lang="zh-TW" altLang="en-US" dirty="0" smtClean="0">
                <a:effectLst/>
                <a:ea typeface="標楷體" panose="03000509000000000000" pitchFamily="65" charset="-120"/>
              </a:rPr>
              <a:t>不需要！只需在</a:t>
            </a:r>
            <a:r>
              <a:rPr lang="en-US" altLang="zh-TW" dirty="0" err="1" smtClean="0">
                <a:effectLst/>
                <a:ea typeface="標楷體" panose="03000509000000000000" pitchFamily="65" charset="-120"/>
              </a:rPr>
              <a:t>WebSAMS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的「學生資料」模組，在該學生的個人資料頁上按「再註冊」，並輸入所需的資料便可。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2106043"/>
            <a:ext cx="8848725" cy="4029075"/>
          </a:xfrm>
          <a:prstGeom prst="rect">
            <a:avLst/>
          </a:prstGeom>
        </p:spPr>
      </p:pic>
      <p:sp>
        <p:nvSpPr>
          <p:cNvPr id="102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B37CF6A4-8A7C-4E26-BD9F-09C47DFAFC74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zh-TW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1.2 </a:t>
            </a:r>
            <a:r>
              <a:rPr lang="zh-TW" altLang="en-US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檢查「收生實況調查</a:t>
            </a:r>
            <a:r>
              <a:rPr lang="zh-TW" altLang="en-US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參照</a:t>
            </a:r>
            <a:r>
              <a:rPr lang="zh-TW" altLang="en-US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日期」</a:t>
            </a:r>
          </a:p>
        </p:txBody>
      </p:sp>
      <p:sp>
        <p:nvSpPr>
          <p:cNvPr id="10245" name="Text Box 17"/>
          <p:cNvSpPr txBox="1">
            <a:spLocks noChangeArrowheads="1"/>
          </p:cNvSpPr>
          <p:nvPr/>
        </p:nvSpPr>
        <p:spPr bwMode="auto">
          <a:xfrm>
            <a:off x="467544" y="1300064"/>
            <a:ext cx="7723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buSzPct val="55000"/>
              <a:buFont typeface="Wingdings" panose="05000000000000000000" pitchFamily="2" charset="2"/>
              <a:buNone/>
            </a:pPr>
            <a:r>
              <a:rPr lang="en-US" altLang="zh-TW" sz="2800" dirty="0" smtClean="0">
                <a:solidFill>
                  <a:srgbClr val="9900C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2023/24</a:t>
            </a:r>
            <a:r>
              <a:rPr lang="zh-TW" altLang="en-US" sz="2800" dirty="0" smtClean="0">
                <a:solidFill>
                  <a:srgbClr val="9900C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學年</a:t>
            </a:r>
            <a:r>
              <a:rPr lang="zh-TW" altLang="en-US" sz="2800" dirty="0">
                <a:solidFill>
                  <a:srgbClr val="9900C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的調查參照日期為</a:t>
            </a:r>
            <a:r>
              <a:rPr lang="en-US" altLang="zh-TW" sz="2800" dirty="0" smtClean="0">
                <a:solidFill>
                  <a:srgbClr val="9900C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2023</a:t>
            </a:r>
            <a:r>
              <a:rPr lang="zh-TW" altLang="en-US" sz="2800" dirty="0" smtClean="0">
                <a:solidFill>
                  <a:srgbClr val="9900C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  <a:r>
              <a:rPr lang="en-US" altLang="zh-TW" sz="2800" dirty="0">
                <a:solidFill>
                  <a:srgbClr val="9900C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9</a:t>
            </a:r>
            <a:r>
              <a:rPr lang="zh-TW" altLang="en-US" sz="2800" dirty="0" smtClean="0">
                <a:solidFill>
                  <a:srgbClr val="9900C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en-US" altLang="zh-TW" sz="2800" dirty="0" smtClean="0">
                <a:solidFill>
                  <a:srgbClr val="9900C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15</a:t>
            </a:r>
            <a:r>
              <a:rPr lang="zh-TW" altLang="en-US" sz="2800" dirty="0" smtClean="0">
                <a:solidFill>
                  <a:srgbClr val="9900CC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日</a:t>
            </a:r>
            <a:endParaRPr lang="zh-HK" altLang="zh-HK" sz="2800" dirty="0">
              <a:solidFill>
                <a:srgbClr val="9900CC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79912" y="2924944"/>
            <a:ext cx="67540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455319" y="2636912"/>
            <a:ext cx="62073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zh-TW" alt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851920" y="3501008"/>
            <a:ext cx="72008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zh-TW" alt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79512" y="5747444"/>
            <a:ext cx="1331640" cy="2018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740352" y="5735162"/>
            <a:ext cx="755016" cy="2018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C2987635-8F81-48D3-9EA5-4D32FF9F34EE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38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(8)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沒有學生</a:t>
            </a:r>
            <a:r>
              <a:rPr lang="zh-TW" altLang="en-US" dirty="0" smtClean="0">
                <a:ea typeface="標楷體" panose="03000509000000000000" pitchFamily="65" charset="-120"/>
              </a:rPr>
              <a:t>編號 </a:t>
            </a:r>
            <a:r>
              <a:rPr lang="en-US" altLang="zh-TW" dirty="0" smtClean="0">
                <a:ea typeface="標楷體" panose="03000509000000000000" pitchFamily="65" charset="-120"/>
              </a:rPr>
              <a:t>(STRN)</a:t>
            </a:r>
          </a:p>
        </p:txBody>
      </p:sp>
      <p:sp>
        <p:nvSpPr>
          <p:cNvPr id="7066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zh-TW" altLang="en-US" dirty="0" smtClean="0">
                <a:solidFill>
                  <a:srgbClr val="6666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問</a:t>
            </a:r>
            <a:r>
              <a:rPr lang="zh-TW" altLang="en-US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：</a:t>
            </a:r>
            <a:r>
              <a:rPr lang="en-US" altLang="zh-TW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	</a:t>
            </a:r>
            <a:r>
              <a:rPr lang="zh-TW" altLang="en-US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若有新生沒有「學生編號」</a:t>
            </a:r>
            <a:r>
              <a:rPr lang="en-US" altLang="zh-TW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(STRN)</a:t>
            </a:r>
            <a:r>
              <a:rPr lang="zh-TW" altLang="en-US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，可否完成</a:t>
            </a:r>
            <a:r>
              <a:rPr lang="en-US" altLang="zh-TW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	</a:t>
            </a:r>
            <a:r>
              <a:rPr lang="zh-TW" altLang="en-US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「收生實況調查」？</a:t>
            </a:r>
          </a:p>
          <a:p>
            <a:pPr algn="just" eaLnBrk="1" hangingPunct="1"/>
            <a:r>
              <a:rPr lang="zh-TW" altLang="en-US" dirty="0" smtClean="0">
                <a:effectLst/>
                <a:ea typeface="標楷體" panose="03000509000000000000" pitchFamily="65" charset="-120"/>
              </a:rPr>
              <a:t>可以。然而學校</a:t>
            </a:r>
            <a:r>
              <a:rPr lang="zh-TW" altLang="en-US" u="sng" dirty="0" smtClean="0">
                <a:effectLst/>
                <a:ea typeface="標楷體" panose="03000509000000000000" pitchFamily="65" charset="-120"/>
              </a:rPr>
              <a:t>不應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自行以學生的身分證明文件號碼作為</a:t>
            </a:r>
            <a:r>
              <a:rPr lang="en-US" altLang="zh-TW" dirty="0" smtClean="0">
                <a:effectLst/>
                <a:ea typeface="標楷體" panose="03000509000000000000" pitchFamily="65" charset="-120"/>
              </a:rPr>
              <a:t>STRN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。</a:t>
            </a:r>
          </a:p>
          <a:p>
            <a:pPr algn="just" eaLnBrk="1" hangingPunct="1"/>
            <a:r>
              <a:rPr lang="zh-TW" altLang="en-US" dirty="0" smtClean="0">
                <a:effectLst/>
                <a:ea typeface="標楷體" panose="03000509000000000000" pitchFamily="65" charset="-120"/>
              </a:rPr>
              <a:t>系統會自動為沒有</a:t>
            </a:r>
            <a:r>
              <a:rPr lang="en-US" altLang="zh-TW" dirty="0" smtClean="0">
                <a:effectLst/>
                <a:ea typeface="標楷體" panose="03000509000000000000" pitchFamily="65" charset="-120"/>
              </a:rPr>
              <a:t>STRN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的學生填報「表格</a:t>
            </a:r>
            <a:r>
              <a:rPr lang="en-US" altLang="zh-TW" dirty="0" smtClean="0">
                <a:effectLst/>
                <a:ea typeface="標楷體" panose="03000509000000000000" pitchFamily="65" charset="-120"/>
              </a:rPr>
              <a:t>C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」，並隨著「收生實況調查」，一併傳送到教育局。</a:t>
            </a:r>
          </a:p>
          <a:p>
            <a:pPr eaLnBrk="1" hangingPunct="1"/>
            <a:r>
              <a:rPr lang="zh-TW" altLang="en-US" dirty="0" smtClean="0">
                <a:effectLst/>
                <a:ea typeface="標楷體" panose="03000509000000000000" pitchFamily="65" charset="-120"/>
              </a:rPr>
              <a:t>倘若學生</a:t>
            </a:r>
            <a:r>
              <a:rPr lang="zh-TW" altLang="en-US" u="sng" dirty="0" smtClean="0">
                <a:effectLst/>
                <a:ea typeface="標楷體" panose="03000509000000000000" pitchFamily="65" charset="-120"/>
              </a:rPr>
              <a:t>並非首次在香港就讀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而又未能提供</a:t>
            </a:r>
            <a:r>
              <a:rPr lang="en-US" altLang="zh-TW" dirty="0" smtClean="0">
                <a:effectLst/>
                <a:ea typeface="標楷體" panose="03000509000000000000" pitchFamily="65" charset="-120"/>
              </a:rPr>
              <a:t>STRN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，應先向學位分配組的聯絡主任查詢。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647D4AC6-BFFC-4A61-A712-F861765628C8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(9)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網上校管系統出現故障</a:t>
            </a:r>
          </a:p>
        </p:txBody>
      </p:sp>
      <p:sp>
        <p:nvSpPr>
          <p:cNvPr id="7270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3763" indent="-893763" algn="just" eaLnBrk="1" hangingPunct="1">
              <a:buFont typeface="Wingdings" panose="05000000000000000000" pitchFamily="2" charset="2"/>
              <a:buNone/>
            </a:pPr>
            <a:r>
              <a:rPr lang="zh-TW" altLang="en-US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問：</a:t>
            </a:r>
            <a:r>
              <a:rPr lang="en-US" altLang="zh-TW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	</a:t>
            </a:r>
            <a:r>
              <a:rPr lang="zh-TW" altLang="en-US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若因</a:t>
            </a:r>
            <a:r>
              <a:rPr lang="en-US" altLang="zh-TW" dirty="0" err="1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WebSAMS</a:t>
            </a:r>
            <a:r>
              <a:rPr lang="zh-TW" altLang="en-US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出現故障，而未能以</a:t>
            </a:r>
            <a:r>
              <a:rPr lang="en-US" altLang="zh-TW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CDS</a:t>
            </a:r>
            <a:r>
              <a:rPr lang="zh-TW" altLang="en-US" dirty="0" smtClean="0">
                <a:solidFill>
                  <a:srgbClr val="6666FF"/>
                </a:solidFill>
                <a:effectLst/>
                <a:ea typeface="標楷體" panose="03000509000000000000" pitchFamily="65" charset="-120"/>
              </a:rPr>
              <a:t>遞交  「收生實況調查」，怎辦？</a:t>
            </a:r>
          </a:p>
          <a:p>
            <a:pPr algn="just" eaLnBrk="1" hangingPunct="1"/>
            <a:r>
              <a:rPr lang="zh-TW" altLang="en-US" dirty="0" smtClean="0">
                <a:effectLst/>
                <a:ea typeface="標楷體" panose="03000509000000000000" pitchFamily="65" charset="-120"/>
              </a:rPr>
              <a:t>如</a:t>
            </a:r>
            <a:r>
              <a:rPr lang="zh-TW" altLang="en-US" dirty="0">
                <a:effectLst/>
                <a:ea typeface="標楷體" panose="03000509000000000000" pitchFamily="65" charset="-120"/>
              </a:rPr>
              <a:t>學校預期系統將不能於短期內修復，請向網上校管系統學校聯絡主任申請</a:t>
            </a:r>
            <a:r>
              <a:rPr lang="zh-TW" altLang="en-US" dirty="0" smtClean="0">
                <a:effectLst/>
                <a:ea typeface="標楷體" panose="03000509000000000000" pitchFamily="65" charset="-120"/>
              </a:rPr>
              <a:t>透過統一</a:t>
            </a:r>
            <a:r>
              <a:rPr lang="zh-TW" altLang="en-US" dirty="0">
                <a:effectLst/>
                <a:ea typeface="標楷體" panose="03000509000000000000" pitchFamily="65" charset="-120"/>
              </a:rPr>
              <a:t>登入系統</a:t>
            </a:r>
            <a:r>
              <a:rPr lang="en-US" altLang="zh-TW" dirty="0">
                <a:effectLst/>
                <a:ea typeface="標楷體" panose="03000509000000000000" pitchFamily="65" charset="-120"/>
              </a:rPr>
              <a:t>(CLO)</a:t>
            </a:r>
            <a:r>
              <a:rPr lang="zh-TW" altLang="en-US" dirty="0">
                <a:effectLst/>
                <a:ea typeface="標楷體" panose="03000509000000000000" pitchFamily="65" charset="-120"/>
              </a:rPr>
              <a:t>內的電子表格遞交「收生實況調查」。</a:t>
            </a:r>
            <a:endParaRPr lang="zh-TW" altLang="en-US" dirty="0" smtClean="0">
              <a:effectLst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資料下載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2C0BF038-1288-4F89-9CC6-D89C6E394096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23528" y="5781864"/>
            <a:ext cx="8137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en-US" altLang="zh-TW" sz="3600" dirty="0" smtClean="0">
                <a:solidFill>
                  <a:schemeClr val="tx2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https://</a:t>
            </a:r>
            <a:r>
              <a:rPr kumimoji="1" lang="en-US" altLang="zh-TW" sz="3600" dirty="0">
                <a:solidFill>
                  <a:schemeClr val="tx2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cdr.websams.edb.gov.hk/</a:t>
            </a:r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1629841" y="330200"/>
            <a:ext cx="5894487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32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網上校管系統</a:t>
            </a:r>
            <a:r>
              <a:rPr lang="zh-TW" altLang="en-US" sz="32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資料庫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41" y="1134622"/>
            <a:ext cx="6495032" cy="4771453"/>
          </a:xfrm>
          <a:prstGeom prst="rect">
            <a:avLst/>
          </a:prstGeom>
        </p:spPr>
      </p:pic>
      <p:sp>
        <p:nvSpPr>
          <p:cNvPr id="74758" name="Rectangle 7"/>
          <p:cNvSpPr>
            <a:spLocks noChangeArrowheads="1"/>
          </p:cNvSpPr>
          <p:nvPr/>
        </p:nvSpPr>
        <p:spPr bwMode="auto">
          <a:xfrm>
            <a:off x="1979712" y="4653136"/>
            <a:ext cx="1872208" cy="396000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502AB240-2021-4001-81EA-0FF50E242FE1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33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簡介會簡報下載途徑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2" y="1106446"/>
            <a:ext cx="8294688" cy="8969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https://cdr.websams.edb.gov.hk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TW" altLang="en-US" dirty="0" smtClean="0">
                <a:solidFill>
                  <a:srgbClr val="33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主頁 </a:t>
            </a:r>
            <a:r>
              <a:rPr lang="en-US" altLang="zh-TW" dirty="0" smtClean="0">
                <a:solidFill>
                  <a:srgbClr val="33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dirty="0" smtClean="0">
                <a:solidFill>
                  <a:srgbClr val="33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培訓課程 </a:t>
            </a:r>
            <a:r>
              <a:rPr lang="en-GB" altLang="zh-TW" dirty="0" smtClean="0">
                <a:solidFill>
                  <a:srgbClr val="33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dirty="0" smtClean="0">
                <a:solidFill>
                  <a:srgbClr val="33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課程講義 </a:t>
            </a:r>
            <a:r>
              <a:rPr lang="en-US" altLang="zh-TW" dirty="0" smtClean="0">
                <a:solidFill>
                  <a:srgbClr val="33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dirty="0" smtClean="0">
                <a:solidFill>
                  <a:srgbClr val="33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簡介</a:t>
            </a:r>
            <a:r>
              <a:rPr lang="zh-TW" altLang="en-US" dirty="0">
                <a:solidFill>
                  <a:srgbClr val="33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endParaRPr lang="zh-TW" altLang="en-US" dirty="0" smtClean="0">
              <a:solidFill>
                <a:srgbClr val="3366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04" y="2246816"/>
            <a:ext cx="5044118" cy="315877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 bwMode="auto">
          <a:xfrm>
            <a:off x="4427984" y="2210179"/>
            <a:ext cx="343145" cy="21070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619672" y="3034800"/>
            <a:ext cx="561308" cy="22893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912" y="2425029"/>
            <a:ext cx="3597373" cy="209027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>
            <a:off x="5519912" y="2673877"/>
            <a:ext cx="380703" cy="20875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33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常用電話資料下載途徑</a:t>
            </a:r>
          </a:p>
        </p:txBody>
      </p:sp>
      <p:sp>
        <p:nvSpPr>
          <p:cNvPr id="76805" name="矩形 1"/>
          <p:cNvSpPr>
            <a:spLocks noChangeArrowheads="1"/>
          </p:cNvSpPr>
          <p:nvPr/>
        </p:nvSpPr>
        <p:spPr bwMode="auto">
          <a:xfrm>
            <a:off x="2411413" y="2420938"/>
            <a:ext cx="6477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6807" name="文字方塊 3"/>
          <p:cNvSpPr txBox="1">
            <a:spLocks noChangeArrowheads="1"/>
          </p:cNvSpPr>
          <p:nvPr/>
        </p:nvSpPr>
        <p:spPr bwMode="auto">
          <a:xfrm>
            <a:off x="6019627" y="1169730"/>
            <a:ext cx="2680096" cy="1323439"/>
          </a:xfrm>
          <a:prstGeom prst="rect">
            <a:avLst/>
          </a:prstGeom>
          <a:solidFill>
            <a:schemeClr val="bg1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 smtClean="0">
                <a:solidFill>
                  <a:srgbClr val="66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教育局主</a:t>
            </a:r>
            <a:r>
              <a:rPr lang="zh-TW" altLang="en-US" sz="2000" dirty="0">
                <a:solidFill>
                  <a:srgbClr val="66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 </a:t>
            </a:r>
            <a:r>
              <a:rPr lang="en-US" altLang="zh-TW" sz="2000" dirty="0">
                <a:solidFill>
                  <a:srgbClr val="66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000" dirty="0">
                <a:solidFill>
                  <a:srgbClr val="66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學校行政及管理 </a:t>
            </a:r>
            <a:r>
              <a:rPr lang="en-US" altLang="zh-TW" sz="2000" dirty="0">
                <a:solidFill>
                  <a:srgbClr val="66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000" dirty="0">
                <a:solidFill>
                  <a:srgbClr val="66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一般行政 </a:t>
            </a:r>
            <a:r>
              <a:rPr lang="en-US" altLang="zh-TW" sz="2000" dirty="0">
                <a:solidFill>
                  <a:srgbClr val="66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000" dirty="0">
                <a:solidFill>
                  <a:srgbClr val="66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學校資訊科技資源 </a:t>
            </a:r>
            <a:r>
              <a:rPr lang="en-US" altLang="zh-TW" sz="2000" dirty="0">
                <a:solidFill>
                  <a:srgbClr val="66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000" dirty="0">
                <a:solidFill>
                  <a:srgbClr val="66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網上校管系統</a:t>
            </a:r>
            <a:endParaRPr lang="zh-HK" altLang="en-US" sz="2000" dirty="0">
              <a:solidFill>
                <a:srgbClr val="66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680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dirty="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D39D0CE9-31C1-4824-92BB-D35C44C8163B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zh-TW" sz="1000" dirty="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910" y="2565400"/>
            <a:ext cx="4321236" cy="4077592"/>
          </a:xfrm>
          <a:prstGeom prst="rect">
            <a:avLst/>
          </a:prstGeom>
        </p:spPr>
      </p:pic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4788024" y="2924944"/>
            <a:ext cx="463572" cy="18367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7" y="1628800"/>
            <a:ext cx="4453231" cy="3096343"/>
          </a:xfrm>
          <a:prstGeom prst="rect">
            <a:avLst/>
          </a:prstGeom>
        </p:spPr>
      </p:pic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611560" y="4565784"/>
            <a:ext cx="445148" cy="16261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752467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5" name="Rectangle 1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Thank You</a:t>
            </a:r>
            <a:br>
              <a:rPr lang="en-US" altLang="zh-TW" dirty="0" smtClean="0"/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多謝各位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809CC099-011D-459D-9B93-DF53DACDC4FA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整理</a:t>
            </a:r>
            <a:r>
              <a:rPr lang="en-US" altLang="zh-TW" dirty="0" smtClean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2022/23</a:t>
            </a:r>
            <a:r>
              <a:rPr lang="zh-TW" altLang="en-US" dirty="0" smtClean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學</a:t>
            </a:r>
            <a:r>
              <a:rPr lang="zh-TW" altLang="en-US" dirty="0" smtClean="0">
                <a:solidFill>
                  <a:schemeClr val="hlink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的學生資料</a:t>
            </a:r>
          </a:p>
        </p:txBody>
      </p:sp>
      <p:sp>
        <p:nvSpPr>
          <p:cNvPr id="922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489825" cy="4176712"/>
          </a:xfrm>
        </p:spPr>
        <p:txBody>
          <a:bodyPr/>
          <a:lstStyle/>
          <a:p>
            <a:pPr algn="just" eaLnBrk="1" hangingPunct="1">
              <a:defRPr/>
            </a:pPr>
            <a:r>
              <a:rPr lang="zh-TW" altLang="en-US" sz="2800" kern="1200" dirty="0" smtClean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完成</a:t>
            </a:r>
            <a:r>
              <a:rPr lang="zh-TW" altLang="en-US" sz="2800" kern="1200" dirty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上學年所有學生「升級</a:t>
            </a:r>
            <a:r>
              <a:rPr lang="zh-TW" altLang="en-US" sz="2800" kern="1200" dirty="0" smtClean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」、「</a:t>
            </a:r>
            <a:r>
              <a:rPr lang="zh-TW" altLang="en-US" sz="2800" kern="1200" dirty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留級</a:t>
            </a:r>
            <a:r>
              <a:rPr lang="zh-TW" altLang="en-US" sz="2800" kern="1200" dirty="0" smtClean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」、「</a:t>
            </a:r>
            <a:r>
              <a:rPr lang="zh-TW" altLang="en-US" sz="2800" kern="1200" dirty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畢業」及「離校」等狀況</a:t>
            </a:r>
            <a:r>
              <a:rPr lang="zh-TW" altLang="en-US" sz="2800" kern="1200" dirty="0" smtClean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設定</a:t>
            </a:r>
            <a:r>
              <a:rPr lang="zh-TW" altLang="en-US" sz="2800" kern="1200" dirty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algn="just" eaLnBrk="1" hangingPunct="1">
              <a:defRPr/>
            </a:pPr>
            <a:r>
              <a:rPr lang="zh-TW" altLang="zh-HK" sz="2800" kern="1200" dirty="0">
                <a:solidFill>
                  <a:srgbClr val="9900CC"/>
                </a:solidFill>
                <a:effectLst/>
                <a:ea typeface="標楷體" pitchFamily="65" charset="-120"/>
              </a:rPr>
              <a:t>學校須</a:t>
            </a:r>
            <a:r>
              <a:rPr lang="zh-TW" altLang="zh-HK" sz="2800" kern="1200" dirty="0" smtClean="0">
                <a:solidFill>
                  <a:srgbClr val="9900CC"/>
                </a:solidFill>
                <a:effectLst/>
                <a:ea typeface="標楷體" pitchFamily="65" charset="-120"/>
              </a:rPr>
              <a:t>在</a:t>
            </a:r>
            <a:r>
              <a:rPr lang="en-US" altLang="zh-TW" sz="2800" kern="1200" dirty="0" smtClean="0">
                <a:solidFill>
                  <a:srgbClr val="9900CC"/>
                </a:solidFill>
                <a:effectLst/>
                <a:ea typeface="標楷體" pitchFamily="65" charset="-120"/>
              </a:rPr>
              <a:t>2023</a:t>
            </a:r>
            <a:r>
              <a:rPr lang="zh-TW" altLang="zh-HK" sz="2800" kern="1200" dirty="0" smtClean="0">
                <a:solidFill>
                  <a:srgbClr val="9900CC"/>
                </a:solidFill>
                <a:effectLst/>
                <a:ea typeface="標楷體" pitchFamily="65" charset="-120"/>
              </a:rPr>
              <a:t>年</a:t>
            </a:r>
            <a:r>
              <a:rPr lang="en-US" altLang="zh-TW" sz="2800" kern="1200" dirty="0" smtClean="0">
                <a:solidFill>
                  <a:srgbClr val="9900CC"/>
                </a:solidFill>
                <a:effectLst/>
                <a:ea typeface="標楷體" pitchFamily="65" charset="-120"/>
              </a:rPr>
              <a:t>8</a:t>
            </a:r>
            <a:r>
              <a:rPr lang="zh-TW" altLang="zh-HK" sz="2800" kern="1200" dirty="0" smtClean="0">
                <a:solidFill>
                  <a:srgbClr val="9900CC"/>
                </a:solidFill>
                <a:effectLst/>
                <a:ea typeface="標楷體" pitchFamily="65" charset="-120"/>
              </a:rPr>
              <a:t>月</a:t>
            </a:r>
            <a:r>
              <a:rPr lang="en-US" altLang="zh-TW" sz="2800" kern="1200" dirty="0" smtClean="0">
                <a:solidFill>
                  <a:srgbClr val="9900CC"/>
                </a:solidFill>
                <a:effectLst/>
                <a:ea typeface="標楷體" pitchFamily="65" charset="-120"/>
              </a:rPr>
              <a:t>3</a:t>
            </a:r>
            <a:r>
              <a:rPr lang="en-US" altLang="zh-CN" sz="2800" kern="1200" dirty="0" smtClean="0">
                <a:solidFill>
                  <a:srgbClr val="9900CC"/>
                </a:solidFill>
                <a:effectLst/>
                <a:ea typeface="標楷體" pitchFamily="65" charset="-120"/>
              </a:rPr>
              <a:t>1</a:t>
            </a:r>
            <a:r>
              <a:rPr lang="zh-TW" altLang="zh-HK" sz="2800" kern="1200" dirty="0" smtClean="0">
                <a:solidFill>
                  <a:srgbClr val="9900CC"/>
                </a:solidFill>
                <a:effectLst/>
                <a:ea typeface="標楷體" pitchFamily="65" charset="-120"/>
              </a:rPr>
              <a:t>日或</a:t>
            </a:r>
            <a:r>
              <a:rPr lang="zh-TW" altLang="zh-HK" sz="2800" kern="1200" dirty="0">
                <a:solidFill>
                  <a:srgbClr val="9900CC"/>
                </a:solidFill>
                <a:effectLst/>
                <a:ea typeface="標楷體" pitchFamily="65" charset="-120"/>
              </a:rPr>
              <a:t>以前呈交所有有關</a:t>
            </a:r>
            <a:r>
              <a:rPr lang="en-US" altLang="zh-HK" sz="2800" kern="1200" dirty="0" smtClean="0">
                <a:solidFill>
                  <a:srgbClr val="9900CC"/>
                </a:solidFill>
                <a:effectLst/>
                <a:ea typeface="標楷體" pitchFamily="65" charset="-120"/>
              </a:rPr>
              <a:t>2022/23</a:t>
            </a:r>
            <a:r>
              <a:rPr lang="zh-TW" altLang="zh-HK" sz="2800" kern="1200" dirty="0" smtClean="0">
                <a:solidFill>
                  <a:srgbClr val="9900CC"/>
                </a:solidFill>
                <a:effectLst/>
                <a:ea typeface="標楷體" pitchFamily="65" charset="-120"/>
              </a:rPr>
              <a:t>學年</a:t>
            </a:r>
            <a:r>
              <a:rPr lang="zh-TW" altLang="zh-HK" sz="2800" kern="1200" dirty="0">
                <a:solidFill>
                  <a:srgbClr val="9900CC"/>
                </a:solidFill>
                <a:effectLst/>
                <a:ea typeface="標楷體" pitchFamily="65" charset="-120"/>
              </a:rPr>
              <a:t>尚未呈報的表格</a:t>
            </a:r>
            <a:r>
              <a:rPr lang="en-US" altLang="zh-HK" sz="2800" kern="1200" dirty="0">
                <a:solidFill>
                  <a:srgbClr val="9900CC"/>
                </a:solidFill>
                <a:effectLst/>
                <a:ea typeface="標楷體" pitchFamily="65" charset="-120"/>
              </a:rPr>
              <a:t>A</a:t>
            </a:r>
            <a:r>
              <a:rPr lang="zh-TW" altLang="zh-HK" sz="2800" kern="1200" dirty="0" smtClean="0">
                <a:solidFill>
                  <a:srgbClr val="9900CC"/>
                </a:solidFill>
                <a:effectLst/>
                <a:ea typeface="標楷體" pitchFamily="65" charset="-120"/>
              </a:rPr>
              <a:t>、</a:t>
            </a:r>
            <a:r>
              <a:rPr lang="en-US" altLang="zh-HK" sz="2800" kern="1200" dirty="0" smtClean="0">
                <a:solidFill>
                  <a:srgbClr val="9900CC"/>
                </a:solidFill>
                <a:effectLst/>
                <a:ea typeface="標楷體" pitchFamily="65" charset="-120"/>
              </a:rPr>
              <a:t>B</a:t>
            </a:r>
            <a:r>
              <a:rPr lang="zh-TW" altLang="zh-HK" sz="2800" kern="1200" dirty="0">
                <a:solidFill>
                  <a:srgbClr val="9900CC"/>
                </a:solidFill>
                <a:effectLst/>
                <a:ea typeface="標楷體" pitchFamily="65" charset="-120"/>
              </a:rPr>
              <a:t>、</a:t>
            </a:r>
            <a:r>
              <a:rPr lang="en-US" altLang="zh-HK" sz="2800" kern="1200" dirty="0">
                <a:solidFill>
                  <a:srgbClr val="9900CC"/>
                </a:solidFill>
                <a:effectLst/>
                <a:ea typeface="標楷體" pitchFamily="65" charset="-120"/>
              </a:rPr>
              <a:t>C</a:t>
            </a:r>
            <a:r>
              <a:rPr lang="zh-TW" altLang="zh-HK" sz="2800" kern="1200" dirty="0">
                <a:solidFill>
                  <a:srgbClr val="9900CC"/>
                </a:solidFill>
                <a:effectLst/>
                <a:ea typeface="標楷體" pitchFamily="65" charset="-120"/>
              </a:rPr>
              <a:t>、</a:t>
            </a:r>
            <a:r>
              <a:rPr lang="en-US" altLang="zh-HK" sz="2800" kern="1200" dirty="0">
                <a:solidFill>
                  <a:srgbClr val="9900CC"/>
                </a:solidFill>
                <a:effectLst/>
                <a:ea typeface="標楷體" pitchFamily="65" charset="-120"/>
              </a:rPr>
              <a:t>D</a:t>
            </a:r>
            <a:r>
              <a:rPr lang="zh-TW" altLang="zh-HK" sz="2800" kern="1200" dirty="0">
                <a:solidFill>
                  <a:srgbClr val="9900CC"/>
                </a:solidFill>
                <a:effectLst/>
                <a:ea typeface="標楷體" pitchFamily="65" charset="-120"/>
              </a:rPr>
              <a:t>或</a:t>
            </a:r>
            <a:r>
              <a:rPr lang="en-US" altLang="zh-HK" sz="2800" kern="1200" dirty="0">
                <a:solidFill>
                  <a:srgbClr val="9900CC"/>
                </a:solidFill>
                <a:effectLst/>
                <a:ea typeface="標楷體" pitchFamily="65" charset="-120"/>
              </a:rPr>
              <a:t>Ds</a:t>
            </a:r>
            <a:r>
              <a:rPr lang="zh-TW" altLang="zh-HK" sz="2800" kern="1200" dirty="0">
                <a:solidFill>
                  <a:srgbClr val="9900CC"/>
                </a:solidFill>
                <a:effectLst/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kern="1200" dirty="0">
              <a:solidFill>
                <a:srgbClr val="9900CC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395288" y="1196975"/>
            <a:ext cx="8280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若懷疑退學的學生復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「學生出席資料」模組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r>
              <a:rPr lang="en-US" altLang="zh-TW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復課日期</a:t>
            </a:r>
            <a:r>
              <a:rPr lang="en-US" altLang="zh-TW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，並傳送「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表格</a:t>
            </a:r>
            <a:r>
              <a:rPr lang="en-US" altLang="zh-TW" sz="2800" dirty="0" smtClean="0">
                <a:solidFill>
                  <a:srgbClr val="9900CC"/>
                </a:solidFill>
                <a:latin typeface="+mn-lt"/>
                <a:ea typeface="標楷體" panose="03000509000000000000" pitchFamily="65" charset="-120"/>
              </a:rPr>
              <a:t>B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至教育局。</a:t>
            </a:r>
          </a:p>
        </p:txBody>
      </p:sp>
      <p:sp>
        <p:nvSpPr>
          <p:cNvPr id="13315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ffectLst/>
                <a:ea typeface="標楷體" panose="03000509000000000000" pitchFamily="65" charset="-120"/>
              </a:rPr>
              <a:t>2.1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更新懷疑退學紀錄 </a:t>
            </a:r>
            <a:r>
              <a:rPr lang="en-US" altLang="zh-TW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復課</a:t>
            </a:r>
            <a:r>
              <a:rPr lang="en-US" altLang="zh-TW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58000" y="6273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dirty="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809CC099-011D-459D-9B93-DF53DACDC4FA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zh-TW" sz="1000" dirty="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897361"/>
            <a:ext cx="432049" cy="216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97362"/>
            <a:ext cx="437317" cy="21602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2243534"/>
            <a:ext cx="8134350" cy="2924175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777052"/>
            <a:ext cx="8096250" cy="3390900"/>
          </a:xfrm>
          <a:prstGeom prst="rect">
            <a:avLst/>
          </a:prstGeom>
        </p:spPr>
      </p:pic>
      <p:sp>
        <p:nvSpPr>
          <p:cNvPr id="14339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1514A675-E9AC-40EC-8ADC-17C3E7D003E2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340" name="Rectangle 20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ffectLst/>
                <a:ea typeface="標楷體" panose="03000509000000000000" pitchFamily="65" charset="-120"/>
              </a:rPr>
              <a:t>2.1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更新懷疑退學紀錄（離校）</a:t>
            </a:r>
          </a:p>
        </p:txBody>
      </p:sp>
      <p:sp>
        <p:nvSpPr>
          <p:cNvPr id="14341" name="Rectangle 2079"/>
          <p:cNvSpPr>
            <a:spLocks noChangeArrowheads="1"/>
          </p:cNvSpPr>
          <p:nvPr/>
        </p:nvSpPr>
        <p:spPr bwMode="auto">
          <a:xfrm>
            <a:off x="539750" y="1287463"/>
            <a:ext cx="80057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若懷疑退學的學生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退學，在</a:t>
            </a: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「學生資料」模組將該生的「狀況」設定為「離校」，確定後，傳送「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表格</a:t>
            </a:r>
            <a:r>
              <a:rPr lang="en-US" altLang="zh-TW" sz="2800" dirty="0" smtClean="0">
                <a:solidFill>
                  <a:srgbClr val="9900CC"/>
                </a:solidFill>
                <a:latin typeface="+mn-lt"/>
                <a:ea typeface="標楷體" panose="03000509000000000000" pitchFamily="65" charset="-120"/>
              </a:rPr>
              <a:t>A</a:t>
            </a:r>
            <a:r>
              <a:rPr lang="zh-TW" altLang="en-US" sz="2800" dirty="0" smtClean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至教育局。</a:t>
            </a:r>
          </a:p>
        </p:txBody>
      </p:sp>
      <p:sp>
        <p:nvSpPr>
          <p:cNvPr id="14342" name="矩形 6"/>
          <p:cNvSpPr>
            <a:spLocks noChangeArrowheads="1"/>
          </p:cNvSpPr>
          <p:nvPr/>
        </p:nvSpPr>
        <p:spPr bwMode="auto">
          <a:xfrm>
            <a:off x="7812360" y="5445224"/>
            <a:ext cx="731838" cy="2520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HK" altLang="en-US" sz="2000">
              <a:solidFill>
                <a:srgbClr val="9900CC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315189"/>
            <a:ext cx="8791575" cy="2228850"/>
          </a:xfrm>
          <a:prstGeom prst="rect">
            <a:avLst/>
          </a:prstGeom>
        </p:spPr>
      </p:pic>
      <p:sp>
        <p:nvSpPr>
          <p:cNvPr id="15362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Enrolment Survey - </a:t>
            </a:r>
            <a:fld id="{F223F04F-DF90-4C66-8A57-360D4E51DB6B}" type="slidenum">
              <a:rPr lang="en-US" altLang="zh-TW" sz="1000" smtClean="0">
                <a:solidFill>
                  <a:srgbClr val="6699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zh-TW" sz="1000" smtClean="0">
              <a:solidFill>
                <a:srgbClr val="6699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363" name="Rectangle 20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ffectLst/>
                <a:ea typeface="標楷體" panose="03000509000000000000" pitchFamily="65" charset="-120"/>
              </a:rPr>
              <a:t>2.2</a:t>
            </a:r>
            <a:r>
              <a:rPr lang="en-US" altLang="zh-TW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學生畢業</a:t>
            </a:r>
          </a:p>
        </p:txBody>
      </p:sp>
      <p:sp>
        <p:nvSpPr>
          <p:cNvPr id="15364" name="Rectangle 2079"/>
          <p:cNvSpPr>
            <a:spLocks noChangeArrowheads="1"/>
          </p:cNvSpPr>
          <p:nvPr/>
        </p:nvSpPr>
        <p:spPr bwMode="auto">
          <a:xfrm>
            <a:off x="422771" y="1361101"/>
            <a:ext cx="73580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在「學生成績」模組</a:t>
            </a:r>
            <a:r>
              <a:rPr lang="zh-TW" altLang="en-US" sz="2800" dirty="0">
                <a:solidFill>
                  <a:srgbClr val="9900CC"/>
                </a:solidFill>
                <a:latin typeface="+mn-lt"/>
                <a:ea typeface="標楷體" panose="03000509000000000000" pitchFamily="65" charset="-120"/>
              </a:rPr>
              <a:t>替</a:t>
            </a:r>
            <a:r>
              <a:rPr lang="en-US" altLang="zh-TW" sz="2800" dirty="0" smtClean="0">
                <a:solidFill>
                  <a:srgbClr val="9900CC"/>
                </a:solidFill>
                <a:latin typeface="+mn-lt"/>
                <a:ea typeface="標楷體" panose="03000509000000000000" pitchFamily="65" charset="-120"/>
              </a:rPr>
              <a:t>2022/23</a:t>
            </a:r>
            <a:r>
              <a:rPr lang="zh-TW" altLang="en-US" sz="2800" dirty="0" smtClean="0">
                <a:solidFill>
                  <a:srgbClr val="9900CC"/>
                </a:solidFill>
                <a:latin typeface="+mn-lt"/>
                <a:ea typeface="標楷體" panose="03000509000000000000" pitchFamily="65" charset="-120"/>
              </a:rPr>
              <a:t>年</a:t>
            </a:r>
            <a:r>
              <a:rPr lang="zh-TW" altLang="en-US" sz="2800"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的畢業生輸入畢業狀況。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79512" y="4111991"/>
            <a:ext cx="792088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SAMS1">
  <a:themeElements>
    <a:clrScheme name="WebSAMS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ustom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99"/>
          </a:buClr>
          <a:buSzPct val="55000"/>
          <a:buFont typeface="Wingdings" pitchFamily="2" charset="2"/>
          <a:buChar char="n"/>
          <a:tabLst/>
          <a:defRPr kumimoji="0" lang="zh-TW" altLang="en-US" sz="2000" b="0" i="0" u="none" strike="noStrike" cap="none" normalizeH="0" baseline="0" smtClean="0">
            <a:ln>
              <a:noFill/>
            </a:ln>
            <a:solidFill>
              <a:srgbClr val="9900CC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99"/>
          </a:buClr>
          <a:buSzPct val="55000"/>
          <a:buFont typeface="Wingdings" pitchFamily="2" charset="2"/>
          <a:buChar char="n"/>
          <a:tabLst/>
          <a:defRPr kumimoji="0" lang="zh-TW" altLang="en-US" sz="2000" b="0" i="0" u="none" strike="noStrike" cap="none" normalizeH="0" baseline="0" smtClean="0">
            <a:ln>
              <a:noFill/>
            </a:ln>
            <a:solidFill>
              <a:srgbClr val="9900CC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TS101881352</Template>
  <TotalTime>29062</TotalTime>
  <Words>2143</Words>
  <Application>Microsoft Office PowerPoint</Application>
  <PresentationFormat>如螢幕大小 (4:3)</PresentationFormat>
  <Paragraphs>239</Paragraphs>
  <Slides>56</Slides>
  <Notes>47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67" baseType="lpstr">
      <vt:lpstr>微軟正黑體</vt:lpstr>
      <vt:lpstr>新細明體</vt:lpstr>
      <vt:lpstr>標楷體</vt:lpstr>
      <vt:lpstr>Arial</vt:lpstr>
      <vt:lpstr>Monotype Corsiva</vt:lpstr>
      <vt:lpstr>Tahoma</vt:lpstr>
      <vt:lpstr>Times New Roman</vt:lpstr>
      <vt:lpstr>Verdana</vt:lpstr>
      <vt:lpstr>Wingdings</vt:lpstr>
      <vt:lpstr>WebSAMS1</vt:lpstr>
      <vt:lpstr>Photo Editor 影像</vt:lpstr>
      <vt:lpstr>如何使用「網上校管系統」 遞交「收生實況調查」</vt:lpstr>
      <vt:lpstr>內容綜覽</vt:lpstr>
      <vt:lpstr>基本步驟</vt:lpstr>
      <vt:lpstr>1.1 檢查「收生實況調查參照日期」</vt:lpstr>
      <vt:lpstr>1.2 檢查「收生實況調查參照日期」</vt:lpstr>
      <vt:lpstr>2. 整理2022/23學年的學生資料</vt:lpstr>
      <vt:lpstr>2.1 更新懷疑退學紀錄 (復課)</vt:lpstr>
      <vt:lpstr>2.1 更新懷疑退學紀錄（離校）</vt:lpstr>
      <vt:lpstr>2.2 學生畢業</vt:lpstr>
      <vt:lpstr>2.3 更新2022/23年的在學紀錄 (升級)</vt:lpstr>
      <vt:lpstr>2.3 更新2022/23年的在學紀錄 (升級)</vt:lpstr>
      <vt:lpstr>2.4 傳送2022/23年的表格A/As/B/C/D/Ds</vt:lpstr>
      <vt:lpstr>3. 預備新學年的學生資料</vt:lpstr>
      <vt:lpstr>3.1 設定學生註冊預設值</vt:lpstr>
      <vt:lpstr>3.2 新生註冊 (個別註冊)</vt:lpstr>
      <vt:lpstr>3.3 新生註冊（利用學位分配結果）</vt:lpstr>
      <vt:lpstr>3.3 新生註冊（利用學位分配結果）</vt:lpstr>
      <vt:lpstr>3.3 新生註冊（利用學位分配結果）</vt:lpstr>
      <vt:lpstr>3.4 舊生註冊（於現學年離校）</vt:lpstr>
      <vt:lpstr>3.4 舊生註冊（再註冊）</vt:lpstr>
      <vt:lpstr>3.4 舊生註冊（再註冊）</vt:lpstr>
      <vt:lpstr>4. 資料輸入其他注意事項</vt:lpstr>
      <vt:lpstr>4.1  新來港學童資料（單程證）</vt:lpstr>
      <vt:lpstr>4.2  新來港學童資料（跨境學童）</vt:lpstr>
      <vt:lpstr>4.2  新來港學童資料（跨境學童）</vt:lpstr>
      <vt:lpstr>5 核對班別人數</vt:lpstr>
      <vt:lpstr>6 傳送「收生實況調查」</vt:lpstr>
      <vt:lpstr>6.1 預備「收生實況調查」</vt:lpstr>
      <vt:lpstr>6.1 預備「收生實況調查」</vt:lpstr>
      <vt:lpstr>6.2 確定「收生實況調查」</vt:lpstr>
      <vt:lpstr>6.2 確定「收生實況調查」</vt:lpstr>
      <vt:lpstr>6.2 確定「收生實況調查」</vt:lpstr>
      <vt:lpstr>6.2 確定「收生實況調查」</vt:lpstr>
      <vt:lpstr>6.2 確定「收生實況調查」</vt:lpstr>
      <vt:lpstr>6.2 確定「收生實況調查」</vt:lpstr>
      <vt:lpstr>6.3 傳送「收生實況調查」</vt:lpstr>
      <vt:lpstr>6.3 傳送「收生實況調查」</vt:lpstr>
      <vt:lpstr>錯誤訊息</vt:lpstr>
      <vt:lpstr>並未傳送表格 A/B/C/D</vt:lpstr>
      <vt:lpstr>預備「收生實況調查」的錯誤報告</vt:lpstr>
      <vt:lpstr>常見問題</vt:lpstr>
      <vt:lpstr>(1) 是否需要先完成學年過渡？</vt:lpstr>
      <vt:lpstr>(2) 可否分批傳送？</vt:lpstr>
      <vt:lpstr>(3) 班數問題</vt:lpstr>
      <vt:lpstr>(4) 中途轉班</vt:lpstr>
      <vt:lpstr>(5) 學生離校</vt:lpstr>
      <vt:lpstr>PowerPoint 簡報</vt:lpstr>
      <vt:lpstr>(6) 懷疑退學學生離校</vt:lpstr>
      <vt:lpstr>(7) 舊生的「學生註冊編號」(Reg No )</vt:lpstr>
      <vt:lpstr>(8) 沒有學生編號 (STRN)</vt:lpstr>
      <vt:lpstr>(9) 網上校管系統出現故障</vt:lpstr>
      <vt:lpstr>資料下載</vt:lpstr>
      <vt:lpstr>PowerPoint 簡報</vt:lpstr>
      <vt:lpstr>簡介會簡報下載途徑</vt:lpstr>
      <vt:lpstr>常用電話資料下載途徑</vt:lpstr>
      <vt:lpstr>Thank You 多謝各位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如何使用「網上校管系統」 遞交「收生實況調查」</dc:title>
  <dc:creator>LEUNG, Ka-wing Mandy</dc:creator>
  <cp:lastModifiedBy>Jenny LAW</cp:lastModifiedBy>
  <cp:revision>316</cp:revision>
  <cp:lastPrinted>2019-08-13T06:46:31Z</cp:lastPrinted>
  <dcterms:created xsi:type="dcterms:W3CDTF">2002-12-31T07:04:38Z</dcterms:created>
  <dcterms:modified xsi:type="dcterms:W3CDTF">2023-09-04T04:29:17Z</dcterms:modified>
</cp:coreProperties>
</file>